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embeddings/oleObject1.bin" ContentType="application/vnd.openxmlformats-officedocument.oleObject"/>
  <Override PartName="/ppt/embeddings/oleObject2.bin" ContentType="application/vnd.openxmlformats-officedocument.oleObject"/>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embeddings/oleObject3.bin" ContentType="application/vnd.openxmlformats-officedocument.oleObject"/>
  <Override PartName="/ppt/embeddings/oleObject4.bin" ContentType="application/vnd.openxmlformats-officedocument.oleObject"/>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7" r:id="rId2"/>
    <p:sldId id="343" r:id="rId3"/>
    <p:sldId id="284" r:id="rId4"/>
    <p:sldId id="286" r:id="rId5"/>
    <p:sldId id="340" r:id="rId6"/>
    <p:sldId id="341" r:id="rId7"/>
    <p:sldId id="339" r:id="rId8"/>
    <p:sldId id="324" r:id="rId9"/>
    <p:sldId id="289" r:id="rId10"/>
    <p:sldId id="290" r:id="rId11"/>
    <p:sldId id="345" r:id="rId12"/>
    <p:sldId id="346" r:id="rId13"/>
    <p:sldId id="266" r:id="rId14"/>
    <p:sldId id="296" r:id="rId15"/>
    <p:sldId id="325" r:id="rId16"/>
    <p:sldId id="326" r:id="rId17"/>
    <p:sldId id="327" r:id="rId18"/>
    <p:sldId id="328" r:id="rId19"/>
    <p:sldId id="329" r:id="rId20"/>
    <p:sldId id="330" r:id="rId21"/>
    <p:sldId id="347" r:id="rId22"/>
    <p:sldId id="348" r:id="rId23"/>
    <p:sldId id="349" r:id="rId24"/>
    <p:sldId id="344" r:id="rId25"/>
    <p:sldId id="279" r:id="rId26"/>
  </p:sldIdLst>
  <p:sldSz cx="9144000" cy="6858000" type="screen4x3"/>
  <p:notesSz cx="6858000" cy="9144000"/>
  <p:custDataLst>
    <p:tags r:id="rId29"/>
  </p:custDataLst>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41" autoAdjust="0"/>
    <p:restoredTop sz="78475" autoAdjust="0"/>
  </p:normalViewPr>
  <p:slideViewPr>
    <p:cSldViewPr snapToGrid="0" snapToObjects="1">
      <p:cViewPr>
        <p:scale>
          <a:sx n="99" d="100"/>
          <a:sy n="99" d="100"/>
        </p:scale>
        <p:origin x="-1032"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interSettings" Target="printerSettings/printerSettings1.bin"/><Relationship Id="rId29" Type="http://schemas.openxmlformats.org/officeDocument/2006/relationships/tags" Target="tags/tag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3.emf"/><Relationship Id="rId2" Type="http://schemas.openxmlformats.org/officeDocument/2006/relationships/image" Target="../media/image64.emf"/></Relationships>
</file>

<file path=ppt/media/image1.jpeg>
</file>

<file path=ppt/media/image10.png>
</file>

<file path=ppt/media/image17.png>
</file>

<file path=ppt/media/image2.jpeg>
</file>

<file path=ppt/media/image20.png>
</file>

<file path=ppt/media/image28.png>
</file>

<file path=ppt/media/image3.png>
</file>

<file path=ppt/media/image30.jpg>
</file>

<file path=ppt/media/image31.jpeg>
</file>

<file path=ppt/media/image32.jpg>
</file>

<file path=ppt/media/image33.png>
</file>

<file path=ppt/media/image35.png>
</file>

<file path=ppt/media/image4.png>
</file>

<file path=ppt/media/image41.png>
</file>

<file path=ppt/media/image42.png>
</file>

<file path=ppt/media/image57.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C210F14-A42F-CA41-8267-5824C4F4556D}" type="datetimeFigureOut">
              <a:rPr kumimoji="1" lang="zh-CN" altLang="en-US" smtClean="0"/>
              <a:t>3/7/16</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2CD700-E645-3A43-B842-10531F378413}" type="slidenum">
              <a:rPr kumimoji="1" lang="zh-CN" altLang="en-US" smtClean="0"/>
              <a:t>‹#›</a:t>
            </a:fld>
            <a:endParaRPr kumimoji="1" lang="zh-CN" altLang="en-US"/>
          </a:p>
        </p:txBody>
      </p:sp>
    </p:spTree>
    <p:extLst>
      <p:ext uri="{BB962C8B-B14F-4D97-AF65-F5344CB8AC3E}">
        <p14:creationId xmlns:p14="http://schemas.microsoft.com/office/powerpoint/2010/main" val="300055803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Reduce</a:t>
            </a:r>
            <a:r>
              <a:rPr kumimoji="1" lang="en-US" altLang="zh-CN" baseline="0" dirty="0" smtClean="0"/>
              <a:t> the amount on Fermi arcs, briefly intro.</a:t>
            </a:r>
          </a:p>
          <a:p>
            <a:endParaRPr kumimoji="1" lang="en-US" altLang="zh-CN" baseline="0" dirty="0" smtClean="0"/>
          </a:p>
          <a:p>
            <a:r>
              <a:rPr kumimoji="1" lang="en-US" altLang="zh-CN" baseline="0" dirty="0" smtClean="0"/>
              <a:t>As we know, the Berry flux can be seen as magnetic field in the momentum space. So similar to magnetic monopoles, there are sinks and sources of Berry flux, which are called </a:t>
            </a:r>
            <a:r>
              <a:rPr kumimoji="1" lang="en-US" altLang="zh-CN" baseline="0" dirty="0" err="1" smtClean="0"/>
              <a:t>Weyl</a:t>
            </a:r>
            <a:r>
              <a:rPr kumimoji="1" lang="en-US" altLang="zh-CN" baseline="0" dirty="0" smtClean="0"/>
              <a:t> nodes. If we have a surface that encloses a </a:t>
            </a:r>
            <a:r>
              <a:rPr kumimoji="1" lang="en-US" altLang="zh-CN" baseline="0" dirty="0" err="1" smtClean="0"/>
              <a:t>Weyl</a:t>
            </a:r>
            <a:r>
              <a:rPr kumimoji="1" lang="en-US" altLang="zh-CN" baseline="0" dirty="0" smtClean="0"/>
              <a:t> node, we can calculate the total Berry flux through the surface, and it gives the chirality of the </a:t>
            </a:r>
            <a:r>
              <a:rPr kumimoji="1" lang="en-US" altLang="zh-CN" baseline="0" dirty="0" err="1" smtClean="0"/>
              <a:t>Weyl</a:t>
            </a:r>
            <a:r>
              <a:rPr kumimoji="1" lang="en-US" altLang="zh-CN" baseline="0" dirty="0" smtClean="0"/>
              <a:t> node inside.</a:t>
            </a:r>
          </a:p>
          <a:p>
            <a:endParaRPr kumimoji="1" lang="en-US" altLang="zh-CN" baseline="0" dirty="0" smtClean="0"/>
          </a:p>
          <a:p>
            <a:r>
              <a:rPr kumimoji="1" lang="en-US" altLang="zh-CN" baseline="0" dirty="0" smtClean="0"/>
              <a:t>When such </a:t>
            </a:r>
            <a:r>
              <a:rPr kumimoji="1" lang="en-US" altLang="zh-CN" baseline="0" dirty="0" err="1" smtClean="0"/>
              <a:t>Weyl</a:t>
            </a:r>
            <a:r>
              <a:rPr kumimoji="1" lang="en-US" altLang="zh-CN" baseline="0" dirty="0" smtClean="0"/>
              <a:t> nodes exist at different positions in the momentum space of a crystal, the bands around them have a linear dispersion. And the crystal becomes a </a:t>
            </a:r>
            <a:r>
              <a:rPr kumimoji="1" lang="en-US" altLang="zh-CN" baseline="0" dirty="0" err="1" smtClean="0"/>
              <a:t>Weyl</a:t>
            </a:r>
            <a:r>
              <a:rPr kumimoji="1" lang="en-US" altLang="zh-CN" baseline="0" dirty="0" smtClean="0"/>
              <a:t> semimetal. A characteristic of the </a:t>
            </a:r>
            <a:r>
              <a:rPr kumimoji="1" lang="en-US" altLang="zh-CN" baseline="0" dirty="0" err="1" smtClean="0"/>
              <a:t>Weyl</a:t>
            </a:r>
            <a:r>
              <a:rPr kumimoji="1" lang="en-US" altLang="zh-CN" baseline="0" dirty="0" smtClean="0"/>
              <a:t> semimetal is the predicted surface Fermi arcs that connect the </a:t>
            </a:r>
            <a:r>
              <a:rPr kumimoji="1" lang="en-US" altLang="zh-CN" baseline="0" dirty="0" err="1" smtClean="0"/>
              <a:t>Weyl</a:t>
            </a:r>
            <a:r>
              <a:rPr kumimoji="1" lang="en-US" altLang="zh-CN" baseline="0" dirty="0" smtClean="0"/>
              <a:t> nodes. Such predictions of WSM has been confirmed by ARPES experiments. For example, these are the results of ARPES experiments from </a:t>
            </a:r>
            <a:r>
              <a:rPr kumimoji="1" lang="en-US" altLang="zh-CN" baseline="0" dirty="0" err="1" smtClean="0"/>
              <a:t>Hasan</a:t>
            </a:r>
            <a:r>
              <a:rPr kumimoji="1" lang="en-US" altLang="zh-CN" baseline="0" dirty="0" smtClean="0"/>
              <a:t>. It shows two </a:t>
            </a:r>
            <a:r>
              <a:rPr kumimoji="1" lang="en-US" altLang="zh-CN" baseline="0" dirty="0" err="1" smtClean="0"/>
              <a:t>Weyl</a:t>
            </a:r>
            <a:r>
              <a:rPr kumimoji="1" lang="en-US" altLang="zh-CN" baseline="0" dirty="0" smtClean="0"/>
              <a:t> nodes in the WSM </a:t>
            </a:r>
            <a:r>
              <a:rPr kumimoji="1" lang="en-US" altLang="zh-CN" baseline="0" dirty="0" err="1" smtClean="0"/>
              <a:t>TaAs</a:t>
            </a:r>
            <a:r>
              <a:rPr kumimoji="1" lang="en-US" altLang="zh-CN" baseline="0" dirty="0" smtClean="0"/>
              <a:t> and the Fermi arcs that connect the two </a:t>
            </a:r>
            <a:r>
              <a:rPr kumimoji="1" lang="en-US" altLang="zh-CN" baseline="0" dirty="0" err="1" smtClean="0"/>
              <a:t>Weyl</a:t>
            </a:r>
            <a:r>
              <a:rPr kumimoji="1" lang="en-US" altLang="zh-CN" baseline="0" dirty="0" smtClean="0"/>
              <a:t> nodes.</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3</a:t>
            </a:fld>
            <a:endParaRPr kumimoji="1" lang="zh-CN" altLang="en-US"/>
          </a:p>
        </p:txBody>
      </p:sp>
    </p:spTree>
    <p:extLst>
      <p:ext uri="{BB962C8B-B14F-4D97-AF65-F5344CB8AC3E}">
        <p14:creationId xmlns:p14="http://schemas.microsoft.com/office/powerpoint/2010/main" val="21791231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This</a:t>
            </a:r>
            <a:r>
              <a:rPr kumimoji="1" lang="en-US" altLang="zh-CN" baseline="0" dirty="0" smtClean="0"/>
              <a:t> pic shows the MR of the Na3Bi crystals with a high EF. The MR of several diff samples are all linear. When we tilt the magnetic field, the MR remains linear and positive. We have also observed strong quantum oscillations in both the MR and torque data. And the </a:t>
            </a:r>
            <a:r>
              <a:rPr kumimoji="1" lang="en-US" altLang="zh-CN" baseline="0" dirty="0" err="1" smtClean="0"/>
              <a:t>freq</a:t>
            </a:r>
            <a:r>
              <a:rPr kumimoji="1" lang="en-US" altLang="zh-CN" baseline="0" dirty="0" smtClean="0"/>
              <a:t> of the oscillations shows that EF is very high, about 400meV above Dirac point. Here a fit to the T dependence of the amplitudes gives the Fermi velocity, which is consistent with the ARPES result.</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12</a:t>
            </a:fld>
            <a:endParaRPr kumimoji="1" lang="zh-CN" altLang="en-US"/>
          </a:p>
        </p:txBody>
      </p:sp>
    </p:spTree>
    <p:extLst>
      <p:ext uri="{BB962C8B-B14F-4D97-AF65-F5344CB8AC3E}">
        <p14:creationId xmlns:p14="http://schemas.microsoft.com/office/powerpoint/2010/main" val="1029711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 scattering rate also grows with the field, as the DOS</a:t>
            </a:r>
            <a:r>
              <a:rPr kumimoji="1" lang="en-US" altLang="zh-CN" baseline="0" dirty="0" smtClean="0"/>
              <a:t> grows, so it saturates at high B</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15</a:t>
            </a:fld>
            <a:endParaRPr kumimoji="1" lang="zh-CN" altLang="en-US"/>
          </a:p>
        </p:txBody>
      </p:sp>
    </p:spTree>
    <p:extLst>
      <p:ext uri="{BB962C8B-B14F-4D97-AF65-F5344CB8AC3E}">
        <p14:creationId xmlns:p14="http://schemas.microsoft.com/office/powerpoint/2010/main" val="39516078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zinc blende structure structure, put </a:t>
            </a:r>
            <a:r>
              <a:rPr kumimoji="1" lang="en-US" altLang="zh-CN" dirty="0" err="1" smtClean="0"/>
              <a:t>zhijun</a:t>
            </a:r>
            <a:r>
              <a:rPr kumimoji="1" lang="en-US" altLang="zh-CN" dirty="0" smtClean="0"/>
              <a:t> </a:t>
            </a:r>
            <a:r>
              <a:rPr kumimoji="1" lang="en-US" altLang="zh-CN" dirty="0" err="1" smtClean="0"/>
              <a:t>wang’s</a:t>
            </a:r>
            <a:r>
              <a:rPr kumimoji="1" lang="en-US" altLang="zh-CN" dirty="0" smtClean="0"/>
              <a:t> bands here, Bi</a:t>
            </a:r>
            <a:r>
              <a:rPr kumimoji="1" lang="en-US" altLang="zh-CN" baseline="0" dirty="0" smtClean="0"/>
              <a:t> 6p states. Zero gap in zero field. A carton what think is happening. The </a:t>
            </a:r>
            <a:r>
              <a:rPr kumimoji="1" lang="en-US" altLang="zh-CN" baseline="0" dirty="0" err="1" smtClean="0"/>
              <a:t>zeeman</a:t>
            </a:r>
            <a:r>
              <a:rPr kumimoji="1" lang="en-US" altLang="zh-CN" baseline="0" dirty="0" smtClean="0"/>
              <a:t> energy will shift red up, blue down, depends on the direction of the field, axis dependent. The crossings are protected. Imitate Na3Bi,put MR(at diff T) together. C The perpendicular field drops R by five times or higher</a:t>
            </a:r>
          </a:p>
          <a:p>
            <a:endParaRPr kumimoji="1" lang="en-US" altLang="zh-CN" baseline="0" dirty="0" smtClean="0"/>
          </a:p>
          <a:p>
            <a:r>
              <a:rPr kumimoji="1" lang="en-US" altLang="zh-CN" baseline="0" dirty="0" smtClean="0"/>
              <a:t>Here I also hope to introduce another material that shows evidence for chiral anomaly. The material is a half-</a:t>
            </a:r>
            <a:r>
              <a:rPr kumimoji="1" lang="en-US" altLang="zh-CN" baseline="0" dirty="0" err="1" smtClean="0"/>
              <a:t>Heusler</a:t>
            </a:r>
            <a:r>
              <a:rPr kumimoji="1" lang="en-US" altLang="zh-CN" baseline="0" dirty="0" smtClean="0"/>
              <a:t> compound, </a:t>
            </a:r>
            <a:r>
              <a:rPr kumimoji="1" lang="en-US" altLang="zh-CN" baseline="0" dirty="0" err="1" smtClean="0"/>
              <a:t>GdPtBi</a:t>
            </a:r>
            <a:r>
              <a:rPr kumimoji="1" lang="en-US" altLang="zh-CN" baseline="0" dirty="0" smtClean="0"/>
              <a:t>. It has zinc blende structure. Here is the </a:t>
            </a:r>
            <a:r>
              <a:rPr kumimoji="1" lang="en-US" altLang="zh-CN" baseline="0" dirty="0" err="1" smtClean="0"/>
              <a:t>Brillouin</a:t>
            </a:r>
            <a:r>
              <a:rPr kumimoji="1" lang="en-US" altLang="zh-CN" baseline="0" dirty="0" smtClean="0"/>
              <a:t> zone. According to first principle calculation, near the EF, the crystal has a touching point at the Gamma point. And each band has degeneracy of two here, so there’s a total degeneracy of 4 at Gamma point. In a magnetic field, the different Zeeman energy of the bands lead to opposite </a:t>
            </a:r>
            <a:r>
              <a:rPr kumimoji="1" lang="en-US" altLang="zh-CN" baseline="0" dirty="0" err="1" smtClean="0"/>
              <a:t>Weyl</a:t>
            </a:r>
            <a:r>
              <a:rPr kumimoji="1" lang="en-US" altLang="zh-CN" baseline="0" dirty="0" smtClean="0"/>
              <a:t> nodes. And it also provides a platform for the study of </a:t>
            </a:r>
            <a:r>
              <a:rPr kumimoji="1" lang="en-US" altLang="zh-CN" baseline="0" dirty="0" err="1" smtClean="0"/>
              <a:t>Weyl</a:t>
            </a:r>
            <a:r>
              <a:rPr kumimoji="1" lang="en-US" altLang="zh-CN" baseline="0" dirty="0" smtClean="0"/>
              <a:t> physics. </a:t>
            </a:r>
          </a:p>
          <a:p>
            <a:r>
              <a:rPr kumimoji="1" lang="en-US" altLang="zh-CN" baseline="0" dirty="0" smtClean="0"/>
              <a:t>The non-metallic RT profile and the sharp decrease in Hall density is consistent with the zero gap feature.</a:t>
            </a:r>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21</a:t>
            </a:fld>
            <a:endParaRPr kumimoji="1" lang="zh-CN" altLang="en-US"/>
          </a:p>
        </p:txBody>
      </p:sp>
    </p:spTree>
    <p:extLst>
      <p:ext uri="{BB962C8B-B14F-4D97-AF65-F5344CB8AC3E}">
        <p14:creationId xmlns:p14="http://schemas.microsoft.com/office/powerpoint/2010/main" val="3036369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When B || </a:t>
            </a:r>
            <a:r>
              <a:rPr kumimoji="1" lang="en-US" altLang="zh-CN" dirty="0" err="1" smtClean="0"/>
              <a:t>I,negative</a:t>
            </a:r>
            <a:r>
              <a:rPr kumimoji="1" lang="en-US" altLang="zh-CN" dirty="0" smtClean="0"/>
              <a:t>. then B</a:t>
            </a:r>
            <a:r>
              <a:rPr kumimoji="1" lang="en-US" altLang="zh-CN" baseline="0" dirty="0" smtClean="0"/>
              <a:t> has two jobs, creating the Dirac nodes and then chiral anomaly. Not </a:t>
            </a:r>
            <a:r>
              <a:rPr kumimoji="1" lang="en-US" altLang="zh-CN" baseline="0" dirty="0" err="1" smtClean="0"/>
              <a:t>oscillations,SF</a:t>
            </a:r>
            <a:r>
              <a:rPr kumimoji="1" lang="en-US" altLang="zh-CN" baseline="0" dirty="0" smtClean="0"/>
              <a:t> ~30T. The plume is non-</a:t>
            </a:r>
            <a:r>
              <a:rPr kumimoji="1" lang="en-US" altLang="zh-CN" baseline="0" dirty="0" err="1" smtClean="0"/>
              <a:t>cos</a:t>
            </a:r>
            <a:r>
              <a:rPr kumimoji="1" lang="en-US" altLang="zh-CN" baseline="0" dirty="0" smtClean="0"/>
              <a:t> like.</a:t>
            </a:r>
          </a:p>
          <a:p>
            <a:r>
              <a:rPr kumimoji="1" lang="en-US" altLang="zh-CN" baseline="0" dirty="0" smtClean="0"/>
              <a:t>Order at 8K, goes anti-</a:t>
            </a:r>
            <a:r>
              <a:rPr kumimoji="1" lang="en-US" altLang="zh-CN" baseline="0" dirty="0" err="1" smtClean="0"/>
              <a:t>ferromagnet</a:t>
            </a:r>
            <a:r>
              <a:rPr kumimoji="1" lang="en-US" altLang="zh-CN" baseline="0" dirty="0" smtClean="0"/>
              <a:t>,</a:t>
            </a:r>
          </a:p>
          <a:p>
            <a:endParaRPr kumimoji="1" lang="en-US" altLang="zh-CN" baseline="0" dirty="0" smtClean="0"/>
          </a:p>
          <a:p>
            <a:r>
              <a:rPr kumimoji="1" lang="en-US" altLang="zh-CN" baseline="0" dirty="0" smtClean="0"/>
              <a:t>When we apply B parallel to the current, we can also observe a large negative MR signal. It’s very similar to the negative MR of Na3Bi. The negative MR is the largest at low T, and gradually becomes smaller at higher T. It’s there until around 100K. </a:t>
            </a:r>
          </a:p>
          <a:p>
            <a:r>
              <a:rPr kumimoji="1" lang="en-US" altLang="zh-CN" baseline="0" dirty="0" smtClean="0"/>
              <a:t>When B is deviated from I, the negative MR gradually becomes smaller and in the end it becomes positive. This trend is also similar to that of Na3Bi.</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22</a:t>
            </a:fld>
            <a:endParaRPr kumimoji="1" lang="zh-CN" altLang="en-US"/>
          </a:p>
        </p:txBody>
      </p:sp>
    </p:spTree>
    <p:extLst>
      <p:ext uri="{BB962C8B-B14F-4D97-AF65-F5344CB8AC3E}">
        <p14:creationId xmlns:p14="http://schemas.microsoft.com/office/powerpoint/2010/main" val="8388064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 </a:t>
            </a:r>
            <a:r>
              <a:rPr kumimoji="1" lang="en-US" altLang="zh-CN" baseline="0" dirty="0" smtClean="0"/>
              <a:t>angular dependence of the conductivity enhancement in </a:t>
            </a:r>
            <a:r>
              <a:rPr kumimoji="1" lang="en-US" altLang="zh-CN" baseline="0" dirty="0" err="1" smtClean="0"/>
              <a:t>GdPtBi</a:t>
            </a:r>
            <a:r>
              <a:rPr kumimoji="1" lang="en-US" altLang="zh-CN" baseline="0" dirty="0" smtClean="0"/>
              <a:t> is similar to that of Na3Bi as well. It’s the largest around 0 degree. And when the B field increases, the enhancement becomes sharper. As we discussed earlier, this is a characteristic feature of chiral anomaly. Thus it provides support for the chiral anomaly effect in </a:t>
            </a:r>
            <a:r>
              <a:rPr kumimoji="1" lang="en-US" altLang="zh-CN" baseline="0" dirty="0" err="1" smtClean="0"/>
              <a:t>GdPtBi</a:t>
            </a:r>
            <a:r>
              <a:rPr kumimoji="1" lang="en-US" altLang="zh-CN" baseline="0" dirty="0" smtClean="0"/>
              <a:t>.</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23</a:t>
            </a:fld>
            <a:endParaRPr kumimoji="1" lang="zh-CN" altLang="en-US"/>
          </a:p>
        </p:txBody>
      </p:sp>
    </p:spTree>
    <p:extLst>
      <p:ext uri="{BB962C8B-B14F-4D97-AF65-F5344CB8AC3E}">
        <p14:creationId xmlns:p14="http://schemas.microsoft.com/office/powerpoint/2010/main" val="3095643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Then what is a Dirac Semimetal? When a crystal has both</a:t>
            </a:r>
            <a:r>
              <a:rPr kumimoji="1" lang="en-US" altLang="zh-CN" baseline="0" dirty="0" smtClean="0"/>
              <a:t> t</a:t>
            </a:r>
            <a:r>
              <a:rPr kumimoji="1" lang="en-US" altLang="zh-CN" dirty="0" smtClean="0"/>
              <a:t>ime-reversal (T) &amp; inversion (I) symmetries,</a:t>
            </a:r>
            <a:r>
              <a:rPr kumimoji="1" lang="en-US" altLang="zh-CN" baseline="0" dirty="0" smtClean="0"/>
              <a:t> the </a:t>
            </a:r>
            <a:r>
              <a:rPr kumimoji="1" lang="en-US" altLang="zh-CN" dirty="0" err="1" smtClean="0"/>
              <a:t>Weyl</a:t>
            </a:r>
            <a:r>
              <a:rPr kumimoji="1" lang="en-US" altLang="zh-CN" dirty="0" smtClean="0"/>
              <a:t> nodes with opposite chiral charges stay at</a:t>
            </a:r>
            <a:r>
              <a:rPr kumimoji="1" lang="en-US" altLang="zh-CN" baseline="0" dirty="0" smtClean="0"/>
              <a:t> the same positions in the </a:t>
            </a:r>
            <a:r>
              <a:rPr kumimoji="1" lang="en-US" altLang="zh-CN" dirty="0" err="1" smtClean="0"/>
              <a:t>Brillouin</a:t>
            </a:r>
            <a:r>
              <a:rPr kumimoji="1" lang="en-US" altLang="zh-CN" dirty="0" smtClean="0"/>
              <a:t> zone.</a:t>
            </a:r>
            <a:r>
              <a:rPr kumimoji="1" lang="en-US" altLang="zh-CN" baseline="0" dirty="0" smtClean="0"/>
              <a:t> </a:t>
            </a:r>
            <a:r>
              <a:rPr kumimoji="1" lang="en-US" altLang="zh-CN" dirty="0" smtClean="0"/>
              <a:t>When</a:t>
            </a:r>
            <a:r>
              <a:rPr kumimoji="1" lang="en-US" altLang="zh-CN" baseline="0" dirty="0" smtClean="0"/>
              <a:t> the opposite</a:t>
            </a:r>
            <a:r>
              <a:rPr kumimoji="1" lang="en-US" altLang="zh-CN" dirty="0" smtClean="0"/>
              <a:t> </a:t>
            </a:r>
            <a:r>
              <a:rPr kumimoji="1" lang="en-US" altLang="zh-CN" dirty="0" err="1" smtClean="0"/>
              <a:t>Weyl</a:t>
            </a:r>
            <a:r>
              <a:rPr kumimoji="1" lang="en-US" altLang="zh-CN" dirty="0" smtClean="0"/>
              <a:t> nodes meet, they usually annihilate and open a gap.</a:t>
            </a:r>
            <a:r>
              <a:rPr kumimoji="1" lang="en-US" altLang="zh-CN" baseline="0" dirty="0" smtClean="0"/>
              <a:t> But w</a:t>
            </a:r>
            <a:r>
              <a:rPr kumimoji="1" lang="en-US" altLang="zh-CN" dirty="0" smtClean="0"/>
              <a:t>ith certain crystal symmetries, the gap-opening is prevented. And</a:t>
            </a:r>
            <a:r>
              <a:rPr kumimoji="1" lang="en-US" altLang="zh-CN" baseline="0" dirty="0" smtClean="0"/>
              <a:t> the</a:t>
            </a:r>
            <a:r>
              <a:rPr kumimoji="1" lang="en-US" altLang="zh-CN" dirty="0" smtClean="0"/>
              <a:t> linearly dispersed</a:t>
            </a:r>
            <a:r>
              <a:rPr kumimoji="1" lang="en-US" altLang="zh-CN" baseline="0" dirty="0" smtClean="0"/>
              <a:t> bands remain at these nodes. These nodes are also called Dirac nodes.</a:t>
            </a:r>
          </a:p>
          <a:p>
            <a:endParaRPr kumimoji="1" lang="en-US" altLang="zh-CN" baseline="0" dirty="0" smtClean="0"/>
          </a:p>
          <a:p>
            <a:r>
              <a:rPr kumimoji="1" lang="en-US" altLang="zh-CN" baseline="0" dirty="0" smtClean="0"/>
              <a:t>First principle calculation from Xi Dai’s group predicts that Cd3As2 and Na3Bi are such DSM. This pic shows the calculated band structure of Na3Bi, due to the C3 symmetry, there are two Dirac nodes along the </a:t>
            </a:r>
            <a:r>
              <a:rPr kumimoji="1" lang="en-US" altLang="zh-CN" baseline="0" dirty="0" err="1" smtClean="0"/>
              <a:t>kz</a:t>
            </a:r>
            <a:r>
              <a:rPr kumimoji="1" lang="en-US" altLang="zh-CN" baseline="0" dirty="0" smtClean="0"/>
              <a:t> direction. Here shows one Dirac node, and you can see the linear bands around it. </a:t>
            </a:r>
          </a:p>
          <a:p>
            <a:endParaRPr kumimoji="1" lang="en-US" altLang="zh-CN" baseline="0" dirty="0" smtClean="0"/>
          </a:p>
          <a:p>
            <a:r>
              <a:rPr kumimoji="1" lang="en-US" altLang="zh-CN" dirty="0" smtClean="0"/>
              <a:t>When T or I are broken, the overlapping </a:t>
            </a:r>
            <a:r>
              <a:rPr kumimoji="1" lang="en-US" altLang="zh-CN" dirty="0" err="1" smtClean="0"/>
              <a:t>Weyl</a:t>
            </a:r>
            <a:r>
              <a:rPr kumimoji="1" lang="en-US" altLang="zh-CN" dirty="0" smtClean="0"/>
              <a:t> nodes will be split. This</a:t>
            </a:r>
            <a:r>
              <a:rPr kumimoji="1" lang="en-US" altLang="zh-CN" baseline="0" dirty="0" smtClean="0"/>
              <a:t> pic is an example showing the splitting of two </a:t>
            </a:r>
            <a:r>
              <a:rPr kumimoji="1" lang="en-US" altLang="zh-CN" baseline="0" dirty="0" err="1" smtClean="0"/>
              <a:t>Weyl</a:t>
            </a:r>
            <a:r>
              <a:rPr kumimoji="1" lang="en-US" altLang="zh-CN" baseline="0" dirty="0" smtClean="0"/>
              <a:t> nodes in a magnetic field.</a:t>
            </a:r>
            <a:endParaRPr kumimoji="1" lang="en-US" altLang="zh-CN"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4</a:t>
            </a:fld>
            <a:endParaRPr kumimoji="1" lang="zh-CN" altLang="en-US"/>
          </a:p>
        </p:txBody>
      </p:sp>
    </p:spTree>
    <p:extLst>
      <p:ext uri="{BB962C8B-B14F-4D97-AF65-F5344CB8AC3E}">
        <p14:creationId xmlns:p14="http://schemas.microsoft.com/office/powerpoint/2010/main" val="4137840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SOC -&gt; Band inversion -&gt; band</a:t>
            </a:r>
            <a:r>
              <a:rPr kumimoji="1" lang="en-US" altLang="zh-CN" baseline="0" dirty="0" smtClean="0"/>
              <a:t> crossings</a:t>
            </a:r>
          </a:p>
          <a:p>
            <a:endParaRPr kumimoji="1" lang="en-US" altLang="zh-CN" baseline="0" dirty="0" smtClean="0"/>
          </a:p>
          <a:p>
            <a:r>
              <a:rPr kumimoji="1" lang="en-US" altLang="zh-CN" baseline="0" dirty="0" smtClean="0"/>
              <a:t>Let’s take a look at DSM Na3Bi in details. The crystal has a stacked layers of Na and Bi atoms. It has C3 symmetry around the c axis. The relevant states are </a:t>
            </a:r>
            <a:r>
              <a:rPr lang="en-US" altLang="zh-CN" dirty="0" smtClean="0"/>
              <a:t>Na-3</a:t>
            </a:r>
            <a:r>
              <a:rPr lang="en-US" altLang="zh-CN" i="1" dirty="0" smtClean="0"/>
              <a:t>s</a:t>
            </a:r>
            <a:r>
              <a:rPr lang="en-US" altLang="zh-CN" dirty="0" smtClean="0"/>
              <a:t> and Bi-6</a:t>
            </a:r>
            <a:r>
              <a:rPr lang="en-US" altLang="zh-CN" i="1" dirty="0" smtClean="0"/>
              <a:t>p </a:t>
            </a:r>
            <a:r>
              <a:rPr lang="en-US" altLang="zh-CN" dirty="0" smtClean="0"/>
              <a:t>states, which are close to the Fermi energy.</a:t>
            </a:r>
            <a:r>
              <a:rPr lang="en-US" altLang="zh-CN" baseline="0" dirty="0" smtClean="0"/>
              <a:t> Due to strong SOC, the energy of these states shift and a band inversion happens. Thus there is a band crossing at </a:t>
            </a:r>
            <a:r>
              <a:rPr lang="en-US" altLang="zh-CN" baseline="0" dirty="0" err="1" smtClean="0"/>
              <a:t>kD</a:t>
            </a:r>
            <a:r>
              <a:rPr lang="en-US" altLang="zh-CN" baseline="0" dirty="0" smtClean="0"/>
              <a:t> on the </a:t>
            </a:r>
            <a:r>
              <a:rPr lang="en-US" altLang="zh-CN" baseline="0" dirty="0" err="1" smtClean="0"/>
              <a:t>kz</a:t>
            </a:r>
            <a:r>
              <a:rPr lang="en-US" altLang="zh-CN" baseline="0" dirty="0" smtClean="0"/>
              <a:t> axis. Due to the C3 symmetries, the crossings are protected from gap opening and we have two Dirac cones in the </a:t>
            </a:r>
            <a:r>
              <a:rPr lang="en-US" altLang="zh-CN" baseline="0" dirty="0" err="1" smtClean="0"/>
              <a:t>Brillouin</a:t>
            </a:r>
            <a:r>
              <a:rPr lang="en-US" altLang="zh-CN" baseline="0" dirty="0" smtClean="0"/>
              <a:t> zone.</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5</a:t>
            </a:fld>
            <a:endParaRPr kumimoji="1" lang="zh-CN" altLang="en-US"/>
          </a:p>
        </p:txBody>
      </p:sp>
    </p:spTree>
    <p:extLst>
      <p:ext uri="{BB962C8B-B14F-4D97-AF65-F5344CB8AC3E}">
        <p14:creationId xmlns:p14="http://schemas.microsoft.com/office/powerpoint/2010/main" val="23524318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 Hamiltonian of Na3Bi is a 4*4 matrix</a:t>
            </a:r>
            <a:r>
              <a:rPr kumimoji="1" lang="en-US" altLang="zh-CN" baseline="0" dirty="0" smtClean="0"/>
              <a:t>. Here we only retain the leading term and it’s linear in k. The off-diagonal terms are zero. As a result, the H can be resolved into two 2*2 </a:t>
            </a:r>
            <a:r>
              <a:rPr kumimoji="1" lang="en-US" altLang="zh-CN" baseline="0" dirty="0" err="1" smtClean="0"/>
              <a:t>Weyl</a:t>
            </a:r>
            <a:r>
              <a:rPr kumimoji="1" lang="en-US" altLang="zh-CN" baseline="0" dirty="0" smtClean="0"/>
              <a:t> H. H1 can be written by the product of the momentum, the velocity matrix v, and the the Pauli matrices. The determinant of the velocity matrix gives the chirality of the H. So the chirality of H1 is -1, and the chirality of H2 is 1.</a:t>
            </a:r>
          </a:p>
          <a:p>
            <a:endParaRPr kumimoji="1" lang="en-US" altLang="zh-CN" baseline="0" dirty="0" smtClean="0"/>
          </a:p>
          <a:p>
            <a:r>
              <a:rPr kumimoji="1" lang="en-US" altLang="zh-CN" baseline="0" dirty="0" smtClean="0"/>
              <a:t>As a result, at zero field, the Dirac node in Na3Bi can be regarded as the superposition of a pair of opposite </a:t>
            </a:r>
            <a:r>
              <a:rPr kumimoji="1" lang="en-US" altLang="zh-CN" baseline="0" dirty="0" err="1" smtClean="0"/>
              <a:t>Weyl</a:t>
            </a:r>
            <a:r>
              <a:rPr kumimoji="1" lang="en-US" altLang="zh-CN" baseline="0" dirty="0" smtClean="0"/>
              <a:t> nodes.</a:t>
            </a:r>
          </a:p>
          <a:p>
            <a:endParaRPr kumimoji="1" lang="en-US" altLang="zh-CN" baseline="0" dirty="0" smtClean="0"/>
          </a:p>
          <a:p>
            <a:r>
              <a:rPr kumimoji="1" lang="en-US" altLang="zh-CN" baseline="0" dirty="0" smtClean="0"/>
              <a:t>The pic is the ARPES data of the Dirac node in Na3Bi.</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6</a:t>
            </a:fld>
            <a:endParaRPr kumimoji="1" lang="zh-CN" altLang="en-US"/>
          </a:p>
        </p:txBody>
      </p:sp>
    </p:spTree>
    <p:extLst>
      <p:ext uri="{BB962C8B-B14F-4D97-AF65-F5344CB8AC3E}">
        <p14:creationId xmlns:p14="http://schemas.microsoft.com/office/powerpoint/2010/main" val="3457312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Before</a:t>
            </a:r>
            <a:r>
              <a:rPr kumimoji="1" lang="en-US" altLang="zh-CN" baseline="0" dirty="0" smtClean="0"/>
              <a:t> we jump into the experimental data, let me briefly introduce the chiral anomaly effect. Fermions are described by the Dirac equation. In the Dirac equation, the </a:t>
            </a:r>
            <a:r>
              <a:rPr kumimoji="1" lang="en-US" altLang="zh-CN" baseline="0" dirty="0" err="1" smtClean="0"/>
              <a:t>wavefunction</a:t>
            </a:r>
            <a:r>
              <a:rPr kumimoji="1" lang="en-US" altLang="zh-CN" baseline="0" dirty="0" smtClean="0"/>
              <a:t> psi has 4 components, and gamma is a 4*4 matrix. When the mass is zero, the Dirac equation can be reduced to</a:t>
            </a:r>
            <a:r>
              <a:rPr kumimoji="1" lang="en-US" altLang="zh-CN" dirty="0" smtClean="0"/>
              <a:t> two separate parts (2</a:t>
            </a:r>
            <a:r>
              <a:rPr lang="en-US" altLang="zh-CN" dirty="0" smtClean="0"/>
              <a:t>x</a:t>
            </a:r>
            <a:r>
              <a:rPr kumimoji="1" lang="en-US" altLang="zh-CN" dirty="0" smtClean="0"/>
              <a:t>2). These equations</a:t>
            </a:r>
            <a:r>
              <a:rPr kumimoji="1" lang="en-US" altLang="zh-CN" baseline="0" dirty="0" smtClean="0"/>
              <a:t> are </a:t>
            </a:r>
            <a:r>
              <a:rPr kumimoji="1" lang="en-US" altLang="zh-CN" dirty="0" err="1" smtClean="0"/>
              <a:t>Weyl</a:t>
            </a:r>
            <a:r>
              <a:rPr kumimoji="1" lang="en-US" altLang="zh-CN" dirty="0" smtClean="0"/>
              <a:t> equations,</a:t>
            </a:r>
            <a:r>
              <a:rPr kumimoji="1" lang="en-US" altLang="zh-CN" baseline="0" dirty="0" smtClean="0"/>
              <a:t> each of which has </a:t>
            </a:r>
            <a:r>
              <a:rPr kumimoji="1" lang="en-US" altLang="zh-CN" dirty="0" smtClean="0"/>
              <a:t>2 components. And they describe left-handed and right-handed </a:t>
            </a:r>
            <a:r>
              <a:rPr kumimoji="1" lang="en-US" altLang="zh-CN" dirty="0" err="1" smtClean="0"/>
              <a:t>Weyl</a:t>
            </a:r>
            <a:r>
              <a:rPr kumimoji="1" lang="en-US" altLang="zh-CN" dirty="0" smtClean="0"/>
              <a:t> fermions respectively. Sigma are the Pauli matrices. These fermions</a:t>
            </a:r>
            <a:r>
              <a:rPr kumimoji="1" lang="en-US" altLang="zh-CN" baseline="0" dirty="0" smtClean="0"/>
              <a:t> have a conserved chirality in free space. So a left-handed </a:t>
            </a:r>
            <a:r>
              <a:rPr kumimoji="1" lang="en-US" altLang="zh-CN" baseline="0" dirty="0" err="1" smtClean="0"/>
              <a:t>Weyl</a:t>
            </a:r>
            <a:r>
              <a:rPr kumimoji="1" lang="en-US" altLang="zh-CN" baseline="0" dirty="0" smtClean="0"/>
              <a:t> fermion will not change to a right handed one.</a:t>
            </a:r>
          </a:p>
          <a:p>
            <a:endParaRPr kumimoji="1" lang="en-US" altLang="zh-CN" baseline="0" dirty="0" smtClean="0"/>
          </a:p>
          <a:p>
            <a:r>
              <a:rPr kumimoji="1" lang="en-US" altLang="zh-CN" baseline="0" dirty="0" smtClean="0"/>
              <a:t>The handedness of the particle is described by the chirality operator gamma5. It is the product of the spin and momentum operator. Thus if the spin direction is the same as the momentum direction, the chirality of the particle is 1, and it’s a right handed particle. Otherwise, the chirality is -1, and it’s a left handed particle.</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7</a:t>
            </a:fld>
            <a:endParaRPr kumimoji="1" lang="zh-CN" altLang="en-US"/>
          </a:p>
        </p:txBody>
      </p:sp>
    </p:spTree>
    <p:extLst>
      <p:ext uri="{BB962C8B-B14F-4D97-AF65-F5344CB8AC3E}">
        <p14:creationId xmlns:p14="http://schemas.microsoft.com/office/powerpoint/2010/main" val="841094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Although</a:t>
            </a:r>
            <a:r>
              <a:rPr kumimoji="1" lang="en-US" altLang="zh-CN" baseline="0" dirty="0" smtClean="0"/>
              <a:t> the chirality is conserved in zero fields, </a:t>
            </a:r>
            <a:r>
              <a:rPr kumimoji="0" lang="en-US" altLang="zh-CN" baseline="0" dirty="0" smtClean="0"/>
              <a:t>a</a:t>
            </a:r>
            <a:r>
              <a:rPr lang="en-US" altLang="zh-CN" dirty="0" smtClean="0"/>
              <a:t> surprise is that</a:t>
            </a:r>
            <a:r>
              <a:rPr lang="en-US" altLang="zh-CN" baseline="0" dirty="0" smtClean="0"/>
              <a:t> </a:t>
            </a:r>
            <a:r>
              <a:rPr lang="en-US" altLang="zh-CN" dirty="0" smtClean="0"/>
              <a:t>the presence of parallel electric and magnetic fields will break the chirality</a:t>
            </a:r>
            <a:r>
              <a:rPr lang="en-US" altLang="zh-CN" baseline="0" dirty="0" smtClean="0"/>
              <a:t> conservation</a:t>
            </a:r>
            <a:r>
              <a:rPr lang="en-US" altLang="zh-CN" dirty="0" smtClean="0"/>
              <a:t>. This was found in the pion decay</a:t>
            </a:r>
            <a:r>
              <a:rPr lang="en-US" altLang="zh-CN" baseline="0" dirty="0" smtClean="0"/>
              <a:t> </a:t>
            </a:r>
            <a:r>
              <a:rPr lang="en-US" altLang="zh-CN" baseline="0" dirty="0" err="1" smtClean="0"/>
              <a:t>prcoess</a:t>
            </a:r>
            <a:r>
              <a:rPr lang="en-US" altLang="zh-CN" dirty="0" smtClean="0"/>
              <a:t>. A charged</a:t>
            </a:r>
            <a:r>
              <a:rPr lang="en-US" altLang="zh-CN" baseline="0" dirty="0" smtClean="0"/>
              <a:t> pion decays into a </a:t>
            </a:r>
            <a:r>
              <a:rPr lang="en-US" altLang="zh-CN" baseline="0" dirty="0" err="1" smtClean="0"/>
              <a:t>muon</a:t>
            </a:r>
            <a:r>
              <a:rPr lang="en-US" altLang="zh-CN" baseline="0" dirty="0" smtClean="0"/>
              <a:t> and a neutrino. This process is slow. People found that a neutral pion decays into two photons and the process is 3*10^8 faster. Adler Bell and </a:t>
            </a:r>
            <a:r>
              <a:rPr lang="en-US" altLang="zh-CN" baseline="0" dirty="0" err="1" smtClean="0"/>
              <a:t>Jackiw</a:t>
            </a:r>
            <a:r>
              <a:rPr lang="en-US" altLang="zh-CN" baseline="0" dirty="0" smtClean="0"/>
              <a:t> found that the chiral </a:t>
            </a:r>
            <a:r>
              <a:rPr lang="en-US" altLang="zh-CN" baseline="0" dirty="0" err="1" smtClean="0"/>
              <a:t>symm</a:t>
            </a:r>
            <a:r>
              <a:rPr lang="en-US" altLang="zh-CN" baseline="0" dirty="0" smtClean="0"/>
              <a:t> is not conserved in this process. They found that the chiral current follows this equation here. So on the right term is not zero. It means that the chiral charge can be created when E and B are parallel.</a:t>
            </a: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8</a:t>
            </a:fld>
            <a:endParaRPr kumimoji="1" lang="zh-CN" altLang="en-US"/>
          </a:p>
        </p:txBody>
      </p:sp>
    </p:spTree>
    <p:extLst>
      <p:ext uri="{BB962C8B-B14F-4D97-AF65-F5344CB8AC3E}">
        <p14:creationId xmlns:p14="http://schemas.microsoft.com/office/powerpoint/2010/main" val="3890039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Emphasize Landau</a:t>
            </a:r>
            <a:r>
              <a:rPr kumimoji="1" lang="en-US" altLang="zh-CN" baseline="0" dirty="0" smtClean="0"/>
              <a:t> levels here</a:t>
            </a:r>
          </a:p>
          <a:p>
            <a:endParaRPr kumimoji="1" lang="en-US" altLang="zh-CN" baseline="0" dirty="0" smtClean="0"/>
          </a:p>
          <a:p>
            <a:pPr marL="0" marR="0" lvl="1" indent="0" algn="l" defTabSz="457200" rtl="0" eaLnBrk="1" fontAlgn="auto" latinLnBrk="0" hangingPunct="1">
              <a:lnSpc>
                <a:spcPct val="100000"/>
              </a:lnSpc>
              <a:spcBef>
                <a:spcPts val="0"/>
              </a:spcBef>
              <a:spcAft>
                <a:spcPts val="0"/>
              </a:spcAft>
              <a:buClrTx/>
              <a:buSzTx/>
              <a:buFontTx/>
              <a:buNone/>
              <a:tabLst/>
              <a:defRPr/>
            </a:pPr>
            <a:r>
              <a:rPr kumimoji="1" lang="en-US" altLang="zh-CN" baseline="0" dirty="0" smtClean="0"/>
              <a:t>In 1980s, </a:t>
            </a:r>
            <a:r>
              <a:rPr lang="en-US" altLang="zh-CN" b="1" dirty="0" smtClean="0"/>
              <a:t>Nielsen and </a:t>
            </a:r>
            <a:r>
              <a:rPr lang="en-US" altLang="zh-CN" b="1" dirty="0" err="1" smtClean="0"/>
              <a:t>Ninomiya</a:t>
            </a:r>
            <a:r>
              <a:rPr lang="en-US" altLang="zh-CN" dirty="0" smtClean="0"/>
              <a:t> suggested</a:t>
            </a:r>
            <a:r>
              <a:rPr lang="en-US" altLang="zh-CN" baseline="0" dirty="0" smtClean="0"/>
              <a:t> that the </a:t>
            </a:r>
            <a:r>
              <a:rPr lang="en-US" altLang="zh-CN" dirty="0" smtClean="0"/>
              <a:t>chiral anomaly effect</a:t>
            </a:r>
            <a:r>
              <a:rPr lang="en-US" altLang="zh-CN" baseline="0" dirty="0" smtClean="0"/>
              <a:t> can also </a:t>
            </a:r>
            <a:r>
              <a:rPr lang="en-US" altLang="zh-CN" dirty="0" smtClean="0"/>
              <a:t>appear in crystals. If you have both a left</a:t>
            </a:r>
            <a:r>
              <a:rPr lang="en-US" altLang="zh-CN" baseline="0" dirty="0" smtClean="0"/>
              <a:t>-handed </a:t>
            </a:r>
            <a:r>
              <a:rPr lang="en-US" altLang="zh-CN" baseline="0" dirty="0" err="1" smtClean="0"/>
              <a:t>Weyl</a:t>
            </a:r>
            <a:r>
              <a:rPr lang="en-US" altLang="zh-CN" baseline="0" dirty="0" smtClean="0"/>
              <a:t> branch and a right-handed </a:t>
            </a:r>
            <a:r>
              <a:rPr lang="en-US" altLang="zh-CN" baseline="0" dirty="0" err="1" smtClean="0"/>
              <a:t>Weyl</a:t>
            </a:r>
            <a:r>
              <a:rPr lang="en-US" altLang="zh-CN" baseline="0" dirty="0" smtClean="0"/>
              <a:t> branch in the crystal, parallel E and B can pump electrons from one branch to the other.</a:t>
            </a:r>
          </a:p>
          <a:p>
            <a:pPr marL="0" marR="0" lvl="1" indent="0" algn="l" defTabSz="457200" rtl="0" eaLnBrk="1" fontAlgn="auto" latinLnBrk="0" hangingPunct="1">
              <a:lnSpc>
                <a:spcPct val="100000"/>
              </a:lnSpc>
              <a:spcBef>
                <a:spcPts val="0"/>
              </a:spcBef>
              <a:spcAft>
                <a:spcPts val="0"/>
              </a:spcAft>
              <a:buClrTx/>
              <a:buSzTx/>
              <a:buFontTx/>
              <a:buNone/>
              <a:tabLst/>
              <a:defRPr/>
            </a:pPr>
            <a:r>
              <a:rPr lang="en-US" altLang="zh-CN" baseline="0" dirty="0" smtClean="0"/>
              <a:t>This pumping effect can be understood more easily with the help of Landau levels. As shown in this carton made by </a:t>
            </a:r>
            <a:r>
              <a:rPr lang="en-US" altLang="zh-CN" baseline="0" dirty="0" err="1" smtClean="0"/>
              <a:t>Burkov</a:t>
            </a:r>
            <a:r>
              <a:rPr lang="en-US" altLang="zh-CN" baseline="0" dirty="0" smtClean="0"/>
              <a:t>, the </a:t>
            </a:r>
            <a:r>
              <a:rPr lang="en-US" altLang="zh-CN" baseline="0" dirty="0" err="1" smtClean="0"/>
              <a:t>Weyl</a:t>
            </a:r>
            <a:r>
              <a:rPr lang="en-US" altLang="zh-CN" baseline="0" dirty="0" smtClean="0"/>
              <a:t> fermions will be quantized into Landau levels in the presence of parallel E and B. At the lowest Landau level, the energy-momentum dispersion is linear, and we can obtain the degeneracy of the Landau level. As we learned in solid state physics class, the electric field will make the electrons move in momentum space. Thus the e in one </a:t>
            </a:r>
            <a:r>
              <a:rPr lang="en-US" altLang="zh-CN" baseline="0" dirty="0" err="1" smtClean="0"/>
              <a:t>Weyl</a:t>
            </a:r>
            <a:r>
              <a:rPr lang="en-US" altLang="zh-CN" baseline="0" dirty="0" smtClean="0"/>
              <a:t> branch will decrease and e in opposite </a:t>
            </a:r>
            <a:r>
              <a:rPr lang="en-US" altLang="zh-CN" baseline="0" dirty="0" err="1" smtClean="0"/>
              <a:t>Weyl</a:t>
            </a:r>
            <a:r>
              <a:rPr lang="en-US" altLang="zh-CN" baseline="0" dirty="0" smtClean="0"/>
              <a:t> branch will increase. Thus there is pumping effect between opposite </a:t>
            </a:r>
            <a:r>
              <a:rPr lang="en-US" altLang="zh-CN" baseline="0" dirty="0" err="1" smtClean="0"/>
              <a:t>Weyl</a:t>
            </a:r>
            <a:r>
              <a:rPr lang="en-US" altLang="zh-CN" baseline="0" dirty="0" smtClean="0"/>
              <a:t> branches and the pumping rate is . Therefore, the total pumping rate is proportional to the E dot B term.</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9</a:t>
            </a:fld>
            <a:endParaRPr kumimoji="1" lang="zh-CN" altLang="en-US"/>
          </a:p>
        </p:txBody>
      </p:sp>
    </p:spTree>
    <p:extLst>
      <p:ext uri="{BB962C8B-B14F-4D97-AF65-F5344CB8AC3E}">
        <p14:creationId xmlns:p14="http://schemas.microsoft.com/office/powerpoint/2010/main" val="519425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Emphasize weak</a:t>
            </a:r>
            <a:r>
              <a:rPr kumimoji="1" lang="en-US" altLang="zh-CN" baseline="0" dirty="0" smtClean="0"/>
              <a:t> field here, list ingredients</a:t>
            </a:r>
          </a:p>
          <a:p>
            <a:endParaRPr kumimoji="1" lang="en-US" altLang="zh-CN" baseline="0" dirty="0" smtClean="0"/>
          </a:p>
          <a:p>
            <a:r>
              <a:rPr kumimoji="1" lang="en-US" altLang="zh-CN" baseline="0" dirty="0" smtClean="0"/>
              <a:t>The above slide is a simple pic for chiral anomaly effect at the lowest LL. When B is weak, we can use </a:t>
            </a:r>
            <a:r>
              <a:rPr kumimoji="1" lang="en-US" altLang="zh-CN" dirty="0" smtClean="0"/>
              <a:t>Boltzmann equation to describe the charge pumping effect between</a:t>
            </a:r>
            <a:r>
              <a:rPr kumimoji="1" lang="en-US" altLang="zh-CN" baseline="0" dirty="0" smtClean="0"/>
              <a:t> diff </a:t>
            </a:r>
            <a:r>
              <a:rPr kumimoji="1" lang="en-US" altLang="zh-CN" baseline="0" dirty="0" err="1" smtClean="0"/>
              <a:t>Weyl</a:t>
            </a:r>
            <a:r>
              <a:rPr kumimoji="1" lang="en-US" altLang="zh-CN" baseline="0" dirty="0" smtClean="0"/>
              <a:t> branches. Son and </a:t>
            </a:r>
            <a:r>
              <a:rPr kumimoji="1" lang="en-US" altLang="zh-CN" baseline="0" dirty="0" err="1" smtClean="0"/>
              <a:t>Spivak</a:t>
            </a:r>
            <a:r>
              <a:rPr kumimoji="1" lang="en-US" altLang="zh-CN" baseline="0" dirty="0" smtClean="0"/>
              <a:t> used a </a:t>
            </a:r>
            <a:r>
              <a:rPr kumimoji="1" lang="en-US" altLang="zh-CN" dirty="0" smtClean="0"/>
              <a:t>relaxation time approximation to solve this problem, and found that the chiral</a:t>
            </a:r>
            <a:r>
              <a:rPr kumimoji="1" lang="en-US" altLang="zh-CN" baseline="0" dirty="0" smtClean="0"/>
              <a:t> anomaly will cause a </a:t>
            </a:r>
            <a:r>
              <a:rPr kumimoji="1" lang="en-US" altLang="zh-CN" dirty="0" smtClean="0"/>
              <a:t>negative longitudinal </a:t>
            </a:r>
            <a:r>
              <a:rPr kumimoji="1" lang="en-US" altLang="zh-CN" dirty="0" err="1" smtClean="0"/>
              <a:t>magnetoresistance</a:t>
            </a:r>
            <a:r>
              <a:rPr kumimoji="1" lang="en-US" altLang="zh-CN" dirty="0" smtClean="0"/>
              <a:t> (LMR). They</a:t>
            </a:r>
            <a:r>
              <a:rPr kumimoji="1" lang="en-US" altLang="zh-CN" baseline="0" dirty="0" smtClean="0"/>
              <a:t> found that when B || E, the longitudinal conductivity in B has a quadratic enhancement as described by the formula here.</a:t>
            </a:r>
            <a:r>
              <a:rPr lang="el-GR" altLang="zh-CN" sz="1200" dirty="0" smtClean="0">
                <a:sym typeface="Symbol"/>
              </a:rPr>
              <a:t> </a:t>
            </a:r>
            <a:r>
              <a:rPr lang="en-US" altLang="zh-CN" sz="1400" baseline="-25000" dirty="0" smtClean="0">
                <a:sym typeface="Symbol"/>
              </a:rPr>
              <a:t>a</a:t>
            </a:r>
            <a:r>
              <a:rPr lang="en-US" altLang="zh-CN" sz="1200" dirty="0" smtClean="0">
                <a:sym typeface="Symbol"/>
              </a:rPr>
              <a:t> is relaxation time for pumped current.</a:t>
            </a:r>
          </a:p>
          <a:p>
            <a:r>
              <a:rPr lang="en-US" altLang="zh-CN" sz="1200" dirty="0" smtClean="0">
                <a:sym typeface="Symbol"/>
              </a:rPr>
              <a:t>From</a:t>
            </a:r>
            <a:r>
              <a:rPr lang="en-US" altLang="zh-CN" sz="1200" baseline="0" dirty="0" smtClean="0">
                <a:sym typeface="Symbol"/>
              </a:rPr>
              <a:t> the formula, you can see that to get a large effect, we need a long </a:t>
            </a:r>
            <a:r>
              <a:rPr lang="el-GR" altLang="zh-CN" sz="1200" dirty="0" smtClean="0">
                <a:sym typeface="Symbol"/>
              </a:rPr>
              <a:t></a:t>
            </a:r>
            <a:r>
              <a:rPr lang="en-US" altLang="zh-CN" sz="1400" baseline="-25000" dirty="0" smtClean="0">
                <a:sym typeface="Symbol"/>
              </a:rPr>
              <a:t>a</a:t>
            </a:r>
            <a:r>
              <a:rPr lang="en-US" altLang="zh-CN" sz="1200" baseline="0" dirty="0" smtClean="0">
                <a:sym typeface="Symbol"/>
              </a:rPr>
              <a:t>. Also if EF is small, the negative MR will also be large.</a:t>
            </a:r>
            <a:endParaRPr lang="en-US" altLang="zh-CN" sz="1200" dirty="0" smtClean="0"/>
          </a:p>
          <a:p>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10</a:t>
            </a:fld>
            <a:endParaRPr kumimoji="1" lang="zh-CN" altLang="en-US"/>
          </a:p>
        </p:txBody>
      </p:sp>
    </p:spTree>
    <p:extLst>
      <p:ext uri="{BB962C8B-B14F-4D97-AF65-F5344CB8AC3E}">
        <p14:creationId xmlns:p14="http://schemas.microsoft.com/office/powerpoint/2010/main" val="2550926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To search for</a:t>
            </a:r>
            <a:r>
              <a:rPr kumimoji="1" lang="en-US" altLang="zh-CN" baseline="0" dirty="0" smtClean="0"/>
              <a:t> the chiral anomaly, we grow some Na3Bi crystals. </a:t>
            </a:r>
            <a:r>
              <a:rPr kumimoji="1" lang="en-US" altLang="zh-CN" dirty="0" smtClean="0"/>
              <a:t>These are</a:t>
            </a:r>
            <a:r>
              <a:rPr kumimoji="1" lang="en-US" altLang="zh-CN" baseline="0" dirty="0" smtClean="0"/>
              <a:t> the pic of the Na3Bi crystals that we grow. The crystal is like a plate and has a distorted hexagonal shape.</a:t>
            </a:r>
            <a:r>
              <a:rPr lang="en-US" altLang="zh-CN" dirty="0" smtClean="0"/>
              <a:t> A difficult</a:t>
            </a:r>
            <a:r>
              <a:rPr lang="en-US" altLang="zh-CN" baseline="0" dirty="0" smtClean="0"/>
              <a:t> thing is that Na3Bi can be </a:t>
            </a:r>
            <a:r>
              <a:rPr lang="en-US" altLang="zh-CN" dirty="0" smtClean="0"/>
              <a:t>oxidized in</a:t>
            </a:r>
            <a:r>
              <a:rPr lang="en-US" altLang="zh-CN" baseline="0" dirty="0" smtClean="0"/>
              <a:t> </a:t>
            </a:r>
            <a:r>
              <a:rPr lang="en-US" altLang="zh-CN" dirty="0" smtClean="0"/>
              <a:t>air within</a:t>
            </a:r>
            <a:r>
              <a:rPr lang="en-US" altLang="zh-CN" baseline="0" dirty="0" smtClean="0"/>
              <a:t> 30s. So we have to seal the sample very well for the measurement. We have to mount the sample in a glove box, seal the sample in this container and quickly put the sample in the cryostat.</a:t>
            </a:r>
          </a:p>
          <a:p>
            <a:r>
              <a:rPr kumimoji="1" lang="en-US" altLang="zh-CN" baseline="0" dirty="0" smtClean="0"/>
              <a:t>In our first sample growth effort, the R-T dependence of the sample has a metallic behavior. Also, the Hall signal indicates a large carrier density, on the order of 10^19 cm^-3.</a:t>
            </a:r>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11</a:t>
            </a:fld>
            <a:endParaRPr kumimoji="1" lang="zh-CN" altLang="en-US"/>
          </a:p>
        </p:txBody>
      </p:sp>
    </p:spTree>
    <p:extLst>
      <p:ext uri="{BB962C8B-B14F-4D97-AF65-F5344CB8AC3E}">
        <p14:creationId xmlns:p14="http://schemas.microsoft.com/office/powerpoint/2010/main" val="318268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444269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961525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457200" y="274638"/>
            <a:ext cx="6019800" cy="5851525"/>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4196439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270049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42716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12893384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416337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498800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968256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1313371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384995308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36974622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52.emf"/><Relationship Id="rId4" Type="http://schemas.openxmlformats.org/officeDocument/2006/relationships/image" Target="../media/image53.emf"/><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54.emf"/><Relationship Id="rId4" Type="http://schemas.openxmlformats.org/officeDocument/2006/relationships/image" Target="../media/image55.emf"/><Relationship Id="rId5" Type="http://schemas.openxmlformats.org/officeDocument/2006/relationships/image" Target="../media/image56.emf"/><Relationship Id="rId6" Type="http://schemas.openxmlformats.org/officeDocument/2006/relationships/image" Target="../media/image57.png"/><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58.emf"/><Relationship Id="rId4" Type="http://schemas.openxmlformats.org/officeDocument/2006/relationships/image" Target="../media/image59.emf"/><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image" Target="../media/image61.emf"/><Relationship Id="rId4" Type="http://schemas.openxmlformats.org/officeDocument/2006/relationships/image" Target="../media/image62.emf"/><Relationship Id="rId1" Type="http://schemas.openxmlformats.org/officeDocument/2006/relationships/slideLayout" Target="../slideLayouts/slideLayout2.xml"/><Relationship Id="rId2" Type="http://schemas.openxmlformats.org/officeDocument/2006/relationships/image" Target="../media/image60.emf"/></Relationships>
</file>

<file path=ppt/slides/_rels/slide14.xml.rels><?xml version="1.0" encoding="UTF-8" standalone="yes"?>
<Relationships xmlns="http://schemas.openxmlformats.org/package/2006/relationships"><Relationship Id="rId3" Type="http://schemas.openxmlformats.org/officeDocument/2006/relationships/image" Target="../media/image65.emf"/><Relationship Id="rId4" Type="http://schemas.openxmlformats.org/officeDocument/2006/relationships/image" Target="../media/image66.emf"/><Relationship Id="rId5" Type="http://schemas.openxmlformats.org/officeDocument/2006/relationships/oleObject" Target="../embeddings/oleObject3.bin"/><Relationship Id="rId6" Type="http://schemas.openxmlformats.org/officeDocument/2006/relationships/image" Target="../media/image63.emf"/><Relationship Id="rId7" Type="http://schemas.openxmlformats.org/officeDocument/2006/relationships/oleObject" Target="../embeddings/oleObject4.bin"/><Relationship Id="rId8" Type="http://schemas.openxmlformats.org/officeDocument/2006/relationships/image" Target="../media/image64.emf"/><Relationship Id="rId9" Type="http://schemas.openxmlformats.org/officeDocument/2006/relationships/image" Target="../media/image67.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8.emf"/><Relationship Id="rId4" Type="http://schemas.openxmlformats.org/officeDocument/2006/relationships/image" Target="../media/image69.emf"/><Relationship Id="rId5" Type="http://schemas.openxmlformats.org/officeDocument/2006/relationships/image" Target="../media/image70.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1.emf"/><Relationship Id="rId3" Type="http://schemas.openxmlformats.org/officeDocument/2006/relationships/image" Target="../media/image72.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3.emf"/><Relationship Id="rId3" Type="http://schemas.openxmlformats.org/officeDocument/2006/relationships/image" Target="../media/image74.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5.emf"/></Relationships>
</file>

<file path=ppt/slides/_rels/slide19.xml.rels><?xml version="1.0" encoding="UTF-8" standalone="yes"?>
<Relationships xmlns="http://schemas.openxmlformats.org/package/2006/relationships"><Relationship Id="rId3" Type="http://schemas.openxmlformats.org/officeDocument/2006/relationships/image" Target="../media/image53.emf"/><Relationship Id="rId4" Type="http://schemas.openxmlformats.org/officeDocument/2006/relationships/image" Target="../media/image77.emf"/><Relationship Id="rId1" Type="http://schemas.openxmlformats.org/officeDocument/2006/relationships/slideLayout" Target="../slideLayouts/slideLayout2.xml"/><Relationship Id="rId2" Type="http://schemas.openxmlformats.org/officeDocument/2006/relationships/image" Target="../media/image76.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9.emf"/><Relationship Id="rId4" Type="http://schemas.openxmlformats.org/officeDocument/2006/relationships/image" Target="../media/image72.emf"/><Relationship Id="rId1" Type="http://schemas.openxmlformats.org/officeDocument/2006/relationships/slideLayout" Target="../slideLayouts/slideLayout2.xml"/><Relationship Id="rId2" Type="http://schemas.openxmlformats.org/officeDocument/2006/relationships/image" Target="../media/image78.emf"/></Relationships>
</file>

<file path=ppt/slides/_rels/slide21.xml.rels><?xml version="1.0" encoding="UTF-8" standalone="yes"?>
<Relationships xmlns="http://schemas.openxmlformats.org/package/2006/relationships"><Relationship Id="rId3" Type="http://schemas.openxmlformats.org/officeDocument/2006/relationships/image" Target="../media/image80.emf"/><Relationship Id="rId4" Type="http://schemas.openxmlformats.org/officeDocument/2006/relationships/image" Target="../media/image81.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2.xml.rels><?xml version="1.0" encoding="UTF-8" standalone="yes"?>
<Relationships xmlns="http://schemas.openxmlformats.org/package/2006/relationships"><Relationship Id="rId3" Type="http://schemas.openxmlformats.org/officeDocument/2006/relationships/image" Target="../media/image82.emf"/><Relationship Id="rId4" Type="http://schemas.openxmlformats.org/officeDocument/2006/relationships/image" Target="../media/image83.emf"/><Relationship Id="rId5" Type="http://schemas.openxmlformats.org/officeDocument/2006/relationships/image" Target="../media/image84.emf"/><Relationship Id="rId6" Type="http://schemas.openxmlformats.org/officeDocument/2006/relationships/image" Target="../media/image61.em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3.xml.rels><?xml version="1.0" encoding="UTF-8" standalone="yes"?>
<Relationships xmlns="http://schemas.openxmlformats.org/package/2006/relationships"><Relationship Id="rId3" Type="http://schemas.openxmlformats.org/officeDocument/2006/relationships/image" Target="../media/image85.emf"/><Relationship Id="rId4" Type="http://schemas.openxmlformats.org/officeDocument/2006/relationships/image" Target="../media/image86.em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1" Type="http://schemas.openxmlformats.org/officeDocument/2006/relationships/oleObject" Target="../embeddings/oleObject2.bin"/><Relationship Id="rId12" Type="http://schemas.openxmlformats.org/officeDocument/2006/relationships/image" Target="../media/image11.emf"/><Relationship Id="rId13" Type="http://schemas.openxmlformats.org/officeDocument/2006/relationships/image" Target="../media/image12.emf"/><Relationship Id="rId14" Type="http://schemas.openxmlformats.org/officeDocument/2006/relationships/image" Target="../media/image13.emf"/><Relationship Id="rId1" Type="http://schemas.openxmlformats.org/officeDocument/2006/relationships/vmlDrawing" Target="../drawings/vmlDrawing1.vml"/><Relationship Id="rId2" Type="http://schemas.openxmlformats.org/officeDocument/2006/relationships/slideLayout" Target="../slideLayouts/slideLayout2.xml"/><Relationship Id="rId3" Type="http://schemas.openxmlformats.org/officeDocument/2006/relationships/notesSlide" Target="../notesSlides/notesSlide1.xml"/><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emf"/><Relationship Id="rId7" Type="http://schemas.openxmlformats.org/officeDocument/2006/relationships/image" Target="../media/image9.emf"/><Relationship Id="rId8" Type="http://schemas.openxmlformats.org/officeDocument/2006/relationships/image" Target="../media/image10.png"/><Relationship Id="rId9" Type="http://schemas.openxmlformats.org/officeDocument/2006/relationships/oleObject" Target="../embeddings/oleObject1.bin"/><Relationship Id="rId10"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emf"/><Relationship Id="rId5"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emf"/><Relationship Id="rId5" Type="http://schemas.openxmlformats.org/officeDocument/2006/relationships/image" Target="../media/image22.emf"/><Relationship Id="rId6" Type="http://schemas.openxmlformats.org/officeDocument/2006/relationships/image" Target="../media/image23.emf"/><Relationship Id="rId7" Type="http://schemas.openxmlformats.org/officeDocument/2006/relationships/image" Target="../media/image24.emf"/><Relationship Id="rId8" Type="http://schemas.openxmlformats.org/officeDocument/2006/relationships/image" Target="../media/image25.emf"/><Relationship Id="rId9" Type="http://schemas.openxmlformats.org/officeDocument/2006/relationships/image" Target="../media/image26.emf"/><Relationship Id="rId10" Type="http://schemas.openxmlformats.org/officeDocument/2006/relationships/image" Target="../media/image27.emf"/><Relationship Id="rId11"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1" Type="http://schemas.openxmlformats.org/officeDocument/2006/relationships/image" Target="../media/image37.emf"/><Relationship Id="rId12" Type="http://schemas.openxmlformats.org/officeDocument/2006/relationships/image" Target="../media/image38.emf"/><Relationship Id="rId13" Type="http://schemas.openxmlformats.org/officeDocument/2006/relationships/image" Target="../media/image39.emf"/><Relationship Id="rId14" Type="http://schemas.openxmlformats.org/officeDocument/2006/relationships/image" Target="../media/image40.emf"/><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9.emf"/><Relationship Id="rId4" Type="http://schemas.openxmlformats.org/officeDocument/2006/relationships/image" Target="../media/image30.jpg"/><Relationship Id="rId5" Type="http://schemas.openxmlformats.org/officeDocument/2006/relationships/image" Target="../media/image31.jpeg"/><Relationship Id="rId6" Type="http://schemas.openxmlformats.org/officeDocument/2006/relationships/image" Target="../media/image32.jpg"/><Relationship Id="rId7" Type="http://schemas.openxmlformats.org/officeDocument/2006/relationships/image" Target="../media/image33.png"/><Relationship Id="rId8" Type="http://schemas.openxmlformats.org/officeDocument/2006/relationships/image" Target="../media/image34.emf"/><Relationship Id="rId9" Type="http://schemas.openxmlformats.org/officeDocument/2006/relationships/image" Target="../media/image35.png"/><Relationship Id="rId10" Type="http://schemas.openxmlformats.org/officeDocument/2006/relationships/image" Target="../media/image36.emf"/></Relationships>
</file>

<file path=ppt/slides/_rels/slide8.xml.rels><?xml version="1.0" encoding="UTF-8" standalone="yes"?>
<Relationships xmlns="http://schemas.openxmlformats.org/package/2006/relationships"><Relationship Id="rId3" Type="http://schemas.openxmlformats.org/officeDocument/2006/relationships/image" Target="../media/image41.png"/><Relationship Id="rId4" Type="http://schemas.openxmlformats.org/officeDocument/2006/relationships/image" Target="../media/image42.png"/><Relationship Id="rId5" Type="http://schemas.openxmlformats.org/officeDocument/2006/relationships/image" Target="../media/image43.em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44.emf"/><Relationship Id="rId4" Type="http://schemas.openxmlformats.org/officeDocument/2006/relationships/image" Target="../media/image45.emf"/><Relationship Id="rId5" Type="http://schemas.openxmlformats.org/officeDocument/2006/relationships/image" Target="../media/image46.emf"/><Relationship Id="rId6" Type="http://schemas.openxmlformats.org/officeDocument/2006/relationships/image" Target="../media/image47.emf"/><Relationship Id="rId7" Type="http://schemas.openxmlformats.org/officeDocument/2006/relationships/image" Target="../media/image48.emf"/><Relationship Id="rId8" Type="http://schemas.openxmlformats.org/officeDocument/2006/relationships/image" Target="../media/image49.emf"/><Relationship Id="rId9" Type="http://schemas.openxmlformats.org/officeDocument/2006/relationships/image" Target="../media/image50.emf"/><Relationship Id="rId10" Type="http://schemas.openxmlformats.org/officeDocument/2006/relationships/image" Target="../media/image51.emf"/><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5950" y="1941513"/>
            <a:ext cx="8229600" cy="1143000"/>
          </a:xfrm>
        </p:spPr>
        <p:txBody>
          <a:bodyPr>
            <a:normAutofit fontScale="90000"/>
          </a:bodyPr>
          <a:lstStyle/>
          <a:p>
            <a:r>
              <a:rPr lang="en-US" altLang="zh-CN" dirty="0"/>
              <a:t>Evidence for the </a:t>
            </a:r>
            <a:r>
              <a:rPr lang="en-US" altLang="zh-CN" dirty="0" smtClean="0"/>
              <a:t>Chiral </a:t>
            </a:r>
            <a:r>
              <a:rPr lang="en-US" altLang="zh-CN" dirty="0"/>
              <a:t>A</a:t>
            </a:r>
            <a:r>
              <a:rPr lang="en-US" altLang="zh-CN" dirty="0" smtClean="0"/>
              <a:t>nomaly </a:t>
            </a:r>
            <a:r>
              <a:rPr lang="en-US" altLang="zh-CN" dirty="0"/>
              <a:t>in the Dirac </a:t>
            </a:r>
            <a:r>
              <a:rPr lang="en-US" altLang="zh-CN" dirty="0" smtClean="0"/>
              <a:t>Semimetal </a:t>
            </a:r>
            <a:r>
              <a:rPr lang="en-US" altLang="zh-CN" dirty="0"/>
              <a:t>Na</a:t>
            </a:r>
            <a:r>
              <a:rPr lang="en-US" altLang="zh-CN" baseline="-25000" dirty="0"/>
              <a:t>3</a:t>
            </a:r>
            <a:r>
              <a:rPr lang="en-US" altLang="zh-CN" dirty="0"/>
              <a:t>Bi </a:t>
            </a:r>
            <a:r>
              <a:rPr lang="en-US" altLang="zh-CN" dirty="0" smtClean="0"/>
              <a:t/>
            </a:r>
            <a:br>
              <a:rPr lang="en-US" altLang="zh-CN" dirty="0" smtClean="0"/>
            </a:br>
            <a:endParaRPr kumimoji="1" lang="zh-CN" altLang="en-US" dirty="0"/>
          </a:p>
        </p:txBody>
      </p:sp>
      <p:sp>
        <p:nvSpPr>
          <p:cNvPr id="3" name="内容占位符 2"/>
          <p:cNvSpPr>
            <a:spLocks noGrp="1"/>
          </p:cNvSpPr>
          <p:nvPr>
            <p:ph idx="1"/>
          </p:nvPr>
        </p:nvSpPr>
        <p:spPr>
          <a:xfrm>
            <a:off x="2419232" y="3516312"/>
            <a:ext cx="4539261" cy="1685028"/>
          </a:xfrm>
        </p:spPr>
        <p:txBody>
          <a:bodyPr>
            <a:noAutofit/>
          </a:bodyPr>
          <a:lstStyle/>
          <a:p>
            <a:pPr marL="0" indent="0" algn="ctr">
              <a:buNone/>
            </a:pPr>
            <a:r>
              <a:rPr lang="en-US" altLang="zh-CN" sz="2400" dirty="0">
                <a:solidFill>
                  <a:srgbClr val="0070C0"/>
                </a:solidFill>
                <a:latin typeface="Arial" charset="0"/>
                <a:cs typeface="Arial" charset="0"/>
              </a:rPr>
              <a:t>Jun Xiong, </a:t>
            </a:r>
            <a:r>
              <a:rPr lang="en-US" altLang="zh-CN" sz="2400" dirty="0" err="1">
                <a:solidFill>
                  <a:srgbClr val="0070C0"/>
                </a:solidFill>
                <a:latin typeface="Arial" charset="0"/>
                <a:cs typeface="Arial" charset="0"/>
              </a:rPr>
              <a:t>Satya</a:t>
            </a:r>
            <a:r>
              <a:rPr lang="en-US" altLang="zh-CN" sz="2400" dirty="0">
                <a:solidFill>
                  <a:srgbClr val="0070C0"/>
                </a:solidFill>
                <a:latin typeface="Arial" charset="0"/>
                <a:cs typeface="Arial" charset="0"/>
              </a:rPr>
              <a:t> </a:t>
            </a:r>
            <a:r>
              <a:rPr lang="en-US" altLang="zh-CN" sz="2400" dirty="0" err="1">
                <a:solidFill>
                  <a:srgbClr val="0070C0"/>
                </a:solidFill>
                <a:latin typeface="Arial" charset="0"/>
                <a:cs typeface="Arial" charset="0"/>
              </a:rPr>
              <a:t>Kushwaha</a:t>
            </a:r>
            <a:r>
              <a:rPr lang="en-US" altLang="zh-CN" sz="2400" dirty="0">
                <a:solidFill>
                  <a:srgbClr val="0070C0"/>
                </a:solidFill>
                <a:latin typeface="Arial" charset="0"/>
                <a:cs typeface="Arial" charset="0"/>
              </a:rPr>
              <a:t>, </a:t>
            </a:r>
            <a:r>
              <a:rPr lang="en-US" altLang="zh-CN" sz="2400" dirty="0" err="1">
                <a:solidFill>
                  <a:srgbClr val="0070C0"/>
                </a:solidFill>
                <a:latin typeface="Arial" charset="0"/>
                <a:cs typeface="Arial" charset="0"/>
              </a:rPr>
              <a:t>Tian</a:t>
            </a:r>
            <a:r>
              <a:rPr lang="en-US" altLang="zh-CN" sz="2400" dirty="0">
                <a:solidFill>
                  <a:srgbClr val="0070C0"/>
                </a:solidFill>
                <a:latin typeface="Arial" charset="0"/>
                <a:cs typeface="Arial" charset="0"/>
              </a:rPr>
              <a:t> Liang, Jason </a:t>
            </a:r>
            <a:r>
              <a:rPr lang="en-US" altLang="zh-CN" sz="2400" dirty="0" err="1">
                <a:solidFill>
                  <a:srgbClr val="0070C0"/>
                </a:solidFill>
                <a:latin typeface="Arial" charset="0"/>
                <a:cs typeface="Arial" charset="0"/>
              </a:rPr>
              <a:t>Krizan</a:t>
            </a:r>
            <a:r>
              <a:rPr lang="en-US" altLang="zh-CN" sz="2400" dirty="0">
                <a:solidFill>
                  <a:srgbClr val="0070C0"/>
                </a:solidFill>
                <a:latin typeface="Arial" charset="0"/>
                <a:cs typeface="Arial" charset="0"/>
              </a:rPr>
              <a:t>, Max </a:t>
            </a:r>
            <a:r>
              <a:rPr lang="en-US" altLang="zh-CN" sz="2400" dirty="0" err="1">
                <a:solidFill>
                  <a:srgbClr val="0070C0"/>
                </a:solidFill>
                <a:latin typeface="Arial" charset="0"/>
                <a:cs typeface="Arial" charset="0"/>
              </a:rPr>
              <a:t>Hirschberger</a:t>
            </a:r>
            <a:r>
              <a:rPr lang="en-US" altLang="zh-CN" sz="2400" dirty="0">
                <a:solidFill>
                  <a:srgbClr val="0070C0"/>
                </a:solidFill>
                <a:latin typeface="Arial" charset="0"/>
                <a:cs typeface="Arial" charset="0"/>
              </a:rPr>
              <a:t>, </a:t>
            </a:r>
            <a:r>
              <a:rPr lang="en-US" altLang="zh-CN" sz="2400" dirty="0" err="1">
                <a:solidFill>
                  <a:srgbClr val="0070C0"/>
                </a:solidFill>
                <a:latin typeface="Arial" charset="0"/>
                <a:cs typeface="Arial" charset="0"/>
              </a:rPr>
              <a:t>Wudi</a:t>
            </a:r>
            <a:r>
              <a:rPr lang="en-US" altLang="zh-CN" sz="2400" dirty="0">
                <a:solidFill>
                  <a:srgbClr val="0070C0"/>
                </a:solidFill>
                <a:latin typeface="Arial" charset="0"/>
                <a:cs typeface="Arial" charset="0"/>
              </a:rPr>
              <a:t> Wang, R. Cava, N.P. </a:t>
            </a:r>
            <a:r>
              <a:rPr lang="en-US" altLang="zh-CN" sz="2400" dirty="0" err="1">
                <a:solidFill>
                  <a:srgbClr val="0070C0"/>
                </a:solidFill>
                <a:latin typeface="Arial" charset="0"/>
                <a:cs typeface="Arial" charset="0"/>
              </a:rPr>
              <a:t>Ong</a:t>
            </a:r>
            <a:endParaRPr lang="en-US" altLang="zh-CN" sz="2400" dirty="0">
              <a:solidFill>
                <a:srgbClr val="0070C0"/>
              </a:solidFill>
              <a:latin typeface="Arial" charset="0"/>
              <a:cs typeface="Arial" charset="0"/>
            </a:endParaRPr>
          </a:p>
          <a:p>
            <a:pPr marL="0" indent="0" algn="ctr">
              <a:buNone/>
            </a:pPr>
            <a:r>
              <a:rPr lang="en-US" altLang="zh-CN" sz="2400" dirty="0">
                <a:solidFill>
                  <a:srgbClr val="002060"/>
                </a:solidFill>
                <a:latin typeface="Arial" charset="0"/>
                <a:cs typeface="Arial" charset="0"/>
              </a:rPr>
              <a:t>Princeton University</a:t>
            </a:r>
          </a:p>
          <a:p>
            <a:endParaRPr kumimoji="1" lang="zh-CN" altLang="en-US" sz="2400" dirty="0"/>
          </a:p>
        </p:txBody>
      </p:sp>
      <p:pic>
        <p:nvPicPr>
          <p:cNvPr id="4" name="Picture 12" descr="pu_lg_sm"/>
          <p:cNvPicPr>
            <a:picLocks noChangeAspect="1" noChangeArrowheads="1"/>
          </p:cNvPicPr>
          <p:nvPr/>
        </p:nvPicPr>
        <p:blipFill>
          <a:blip r:embed="rId2" cstate="print"/>
          <a:srcRect/>
          <a:stretch>
            <a:fillRect/>
          </a:stretch>
        </p:blipFill>
        <p:spPr bwMode="auto">
          <a:xfrm>
            <a:off x="15488" y="15489"/>
            <a:ext cx="1322164" cy="1434837"/>
          </a:xfrm>
          <a:prstGeom prst="rect">
            <a:avLst/>
          </a:prstGeom>
          <a:noFill/>
          <a:ln w="9525">
            <a:noFill/>
            <a:miter lim="800000"/>
            <a:headEnd/>
            <a:tailEnd/>
          </a:ln>
        </p:spPr>
      </p:pic>
      <p:pic>
        <p:nvPicPr>
          <p:cNvPr id="5" name="Picture 2" descr="https://encrypted-tbn1.gstatic.com/images?q=tbn:ANd9GcTD7N7glYkt4NvfGdBZXz6hhYZA51GrkxENieQWWTYGW3xRPeW_"/>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0" y="6172200"/>
            <a:ext cx="685800" cy="6858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35"/>
          <p:cNvSpPr txBox="1"/>
          <p:nvPr/>
        </p:nvSpPr>
        <p:spPr>
          <a:xfrm>
            <a:off x="2349932" y="6325553"/>
            <a:ext cx="4881144" cy="369332"/>
          </a:xfrm>
          <a:prstGeom prst="rect">
            <a:avLst/>
          </a:prstGeom>
          <a:noFill/>
        </p:spPr>
        <p:txBody>
          <a:bodyPr wrap="none" rtlCol="0">
            <a:spAutoFit/>
          </a:bodyPr>
          <a:lstStyle/>
          <a:p>
            <a:r>
              <a:rPr lang="en-US" dirty="0" smtClean="0"/>
              <a:t>Supported by MURI, ARO, Moore Foundation, NSF</a:t>
            </a:r>
            <a:endParaRPr lang="en-US" dirty="0"/>
          </a:p>
        </p:txBody>
      </p:sp>
      <p:pic>
        <p:nvPicPr>
          <p:cNvPr id="7" name="Picture 39"/>
          <p:cNvPicPr>
            <a:picLocks noChangeAspect="1"/>
          </p:cNvPicPr>
          <p:nvPr/>
        </p:nvPicPr>
        <p:blipFill>
          <a:blip r:embed="rId4"/>
          <a:stretch>
            <a:fillRect/>
          </a:stretch>
        </p:blipFill>
        <p:spPr>
          <a:xfrm>
            <a:off x="715684" y="6167368"/>
            <a:ext cx="709568" cy="680802"/>
          </a:xfrm>
          <a:prstGeom prst="rect">
            <a:avLst/>
          </a:prstGeom>
        </p:spPr>
      </p:pic>
      <p:pic>
        <p:nvPicPr>
          <p:cNvPr id="8" name="Picture 2" descr="Gordon and Betty Moore Foundation"/>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425252" y="6344359"/>
            <a:ext cx="883143" cy="3414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736980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2752354" y="1701826"/>
            <a:ext cx="3363212" cy="913190"/>
          </a:xfrm>
          <a:prstGeom prst="rect">
            <a:avLst/>
          </a:prstGeom>
        </p:spPr>
      </p:pic>
      <p:sp>
        <p:nvSpPr>
          <p:cNvPr id="9" name="文本框 8"/>
          <p:cNvSpPr txBox="1"/>
          <p:nvPr/>
        </p:nvSpPr>
        <p:spPr>
          <a:xfrm>
            <a:off x="338737" y="1473606"/>
            <a:ext cx="5776829" cy="646331"/>
          </a:xfrm>
          <a:prstGeom prst="rect">
            <a:avLst/>
          </a:prstGeom>
          <a:noFill/>
        </p:spPr>
        <p:txBody>
          <a:bodyPr wrap="none" rtlCol="0">
            <a:spAutoFit/>
          </a:bodyPr>
          <a:lstStyle/>
          <a:p>
            <a:r>
              <a:rPr lang="en-US" altLang="zh-CN" dirty="0"/>
              <a:t>In weak </a:t>
            </a:r>
            <a:r>
              <a:rPr lang="en-US" altLang="zh-CN" i="1" dirty="0" smtClean="0"/>
              <a:t>B</a:t>
            </a:r>
            <a:r>
              <a:rPr lang="en-US" altLang="zh-CN" dirty="0" smtClean="0"/>
              <a:t>, with </a:t>
            </a:r>
            <a:r>
              <a:rPr lang="en-US" altLang="zh-CN" b="1" dirty="0" smtClean="0"/>
              <a:t>B</a:t>
            </a:r>
            <a:r>
              <a:rPr lang="en-US" altLang="zh-CN" dirty="0" smtClean="0"/>
              <a:t>||</a:t>
            </a:r>
            <a:r>
              <a:rPr lang="en-US" altLang="zh-CN" b="1" dirty="0" smtClean="0"/>
              <a:t>E</a:t>
            </a:r>
            <a:r>
              <a:rPr lang="en-US" altLang="zh-CN" dirty="0" smtClean="0"/>
              <a:t>, </a:t>
            </a:r>
            <a:r>
              <a:rPr lang="en-US" altLang="zh-CN" dirty="0" smtClean="0"/>
              <a:t>using the </a:t>
            </a:r>
            <a:r>
              <a:rPr kumimoji="1" lang="en-US" altLang="zh-CN" dirty="0" smtClean="0"/>
              <a:t>Boltzmann kinetic equation: </a:t>
            </a:r>
            <a:endParaRPr kumimoji="1" lang="en-US" altLang="zh-CN" dirty="0" smtClean="0"/>
          </a:p>
          <a:p>
            <a:endParaRPr kumimoji="1" lang="zh-CN" altLang="en-US" dirty="0"/>
          </a:p>
        </p:txBody>
      </p:sp>
      <p:sp>
        <p:nvSpPr>
          <p:cNvPr id="11" name="文本框 10"/>
          <p:cNvSpPr txBox="1"/>
          <p:nvPr/>
        </p:nvSpPr>
        <p:spPr>
          <a:xfrm>
            <a:off x="338737" y="2478804"/>
            <a:ext cx="7734027" cy="646331"/>
          </a:xfrm>
          <a:prstGeom prst="rect">
            <a:avLst/>
          </a:prstGeom>
          <a:noFill/>
        </p:spPr>
        <p:txBody>
          <a:bodyPr wrap="square" rtlCol="0">
            <a:spAutoFit/>
          </a:bodyPr>
          <a:lstStyle/>
          <a:p>
            <a:r>
              <a:rPr kumimoji="1" lang="en-US" altLang="zh-CN" dirty="0"/>
              <a:t>a</a:t>
            </a:r>
            <a:r>
              <a:rPr kumimoji="1" lang="en-US" altLang="zh-CN" dirty="0" smtClean="0"/>
              <a:t>nd the relaxation time approximation, Son and </a:t>
            </a:r>
            <a:r>
              <a:rPr kumimoji="1" lang="en-US" altLang="zh-CN" dirty="0" err="1" smtClean="0"/>
              <a:t>Spivak</a:t>
            </a:r>
            <a:r>
              <a:rPr kumimoji="1" lang="en-US" altLang="zh-CN" dirty="0" smtClean="0"/>
              <a:t> (PRB, 2013) found a </a:t>
            </a:r>
            <a:r>
              <a:rPr kumimoji="1" lang="en-US" altLang="zh-CN" dirty="0"/>
              <a:t>negative </a:t>
            </a:r>
            <a:r>
              <a:rPr kumimoji="1" lang="en-US" altLang="zh-CN" dirty="0" smtClean="0"/>
              <a:t>longitudinal </a:t>
            </a:r>
            <a:r>
              <a:rPr kumimoji="1" lang="en-US" altLang="zh-CN" dirty="0" err="1" smtClean="0"/>
              <a:t>magnetoresistance</a:t>
            </a:r>
            <a:r>
              <a:rPr kumimoji="1" lang="en-US" altLang="zh-CN" dirty="0" smtClean="0"/>
              <a:t> (LMR</a:t>
            </a:r>
            <a:r>
              <a:rPr kumimoji="1" lang="en-US" altLang="zh-CN" dirty="0" smtClean="0"/>
              <a:t>) as below</a:t>
            </a:r>
            <a:r>
              <a:rPr kumimoji="1" lang="en-US" altLang="zh-CN" dirty="0" smtClean="0"/>
              <a:t>:</a:t>
            </a:r>
            <a:endParaRPr kumimoji="1" lang="zh-CN" altLang="en-US" dirty="0"/>
          </a:p>
        </p:txBody>
      </p:sp>
      <p:pic>
        <p:nvPicPr>
          <p:cNvPr id="12" name="图片 11"/>
          <p:cNvPicPr>
            <a:picLocks noChangeAspect="1"/>
          </p:cNvPicPr>
          <p:nvPr/>
        </p:nvPicPr>
        <p:blipFill>
          <a:blip r:embed="rId4"/>
          <a:stretch>
            <a:fillRect/>
          </a:stretch>
        </p:blipFill>
        <p:spPr>
          <a:xfrm>
            <a:off x="2861240" y="3389150"/>
            <a:ext cx="3050846" cy="861415"/>
          </a:xfrm>
          <a:prstGeom prst="rect">
            <a:avLst/>
          </a:prstGeom>
        </p:spPr>
      </p:pic>
      <p:sp>
        <p:nvSpPr>
          <p:cNvPr id="13" name="TextBox 62"/>
          <p:cNvSpPr txBox="1"/>
          <p:nvPr/>
        </p:nvSpPr>
        <p:spPr>
          <a:xfrm>
            <a:off x="6700893" y="3542679"/>
            <a:ext cx="2302297" cy="707886"/>
          </a:xfrm>
          <a:prstGeom prst="rect">
            <a:avLst/>
          </a:prstGeom>
          <a:noFill/>
        </p:spPr>
        <p:txBody>
          <a:bodyPr wrap="none" rtlCol="0">
            <a:spAutoFit/>
          </a:bodyPr>
          <a:lstStyle/>
          <a:p>
            <a:r>
              <a:rPr lang="el-GR" sz="2000" dirty="0" smtClean="0">
                <a:sym typeface="Symbol"/>
              </a:rPr>
              <a:t></a:t>
            </a:r>
            <a:r>
              <a:rPr lang="en-US" sz="2400" baseline="-25000" dirty="0">
                <a:sym typeface="Symbol"/>
              </a:rPr>
              <a:t>a</a:t>
            </a:r>
            <a:r>
              <a:rPr lang="en-US" sz="2000" dirty="0" smtClean="0">
                <a:sym typeface="Symbol"/>
              </a:rPr>
              <a:t> is relaxation time </a:t>
            </a:r>
          </a:p>
          <a:p>
            <a:r>
              <a:rPr lang="en-US" sz="2000" dirty="0" smtClean="0">
                <a:sym typeface="Symbol"/>
              </a:rPr>
              <a:t>for pumped</a:t>
            </a:r>
            <a:r>
              <a:rPr lang="en-US" sz="2000" dirty="0">
                <a:sym typeface="Symbol"/>
              </a:rPr>
              <a:t> </a:t>
            </a:r>
            <a:r>
              <a:rPr lang="en-US" sz="2000" dirty="0" smtClean="0">
                <a:sym typeface="Symbol"/>
              </a:rPr>
              <a:t>current</a:t>
            </a:r>
            <a:endParaRPr lang="en-US" sz="2000" dirty="0"/>
          </a:p>
        </p:txBody>
      </p:sp>
      <p:sp>
        <p:nvSpPr>
          <p:cNvPr id="14" name="文本框 13"/>
          <p:cNvSpPr txBox="1"/>
          <p:nvPr/>
        </p:nvSpPr>
        <p:spPr>
          <a:xfrm>
            <a:off x="321402" y="4414579"/>
            <a:ext cx="8664453" cy="677108"/>
          </a:xfrm>
          <a:prstGeom prst="rect">
            <a:avLst/>
          </a:prstGeom>
          <a:noFill/>
        </p:spPr>
        <p:txBody>
          <a:bodyPr wrap="square" rtlCol="0">
            <a:spAutoFit/>
          </a:bodyPr>
          <a:lstStyle/>
          <a:p>
            <a:r>
              <a:rPr lang="en-US" altLang="zh-CN" dirty="0" smtClean="0"/>
              <a:t>A long </a:t>
            </a:r>
            <a:r>
              <a:rPr lang="el-GR" altLang="zh-CN" dirty="0">
                <a:sym typeface="Symbol"/>
              </a:rPr>
              <a:t></a:t>
            </a:r>
            <a:r>
              <a:rPr lang="en-US" altLang="zh-CN" sz="2000" baseline="-25000" dirty="0">
                <a:sym typeface="Symbol"/>
              </a:rPr>
              <a:t>a</a:t>
            </a:r>
            <a:r>
              <a:rPr lang="en-US" altLang="zh-CN" dirty="0" smtClean="0"/>
              <a:t> is </a:t>
            </a:r>
            <a:r>
              <a:rPr lang="en-US" altLang="zh-CN" dirty="0" smtClean="0"/>
              <a:t>essential </a:t>
            </a:r>
            <a:r>
              <a:rPr lang="en-US" altLang="zh-CN" dirty="0" smtClean="0"/>
              <a:t>for the observation of the negative LMR. </a:t>
            </a:r>
            <a:r>
              <a:rPr lang="el-GR" altLang="zh-CN" dirty="0">
                <a:sym typeface="Symbol"/>
              </a:rPr>
              <a:t></a:t>
            </a:r>
            <a:r>
              <a:rPr lang="en-US" altLang="zh-CN" sz="2000" baseline="-25000" dirty="0" smtClean="0">
                <a:sym typeface="Symbol"/>
              </a:rPr>
              <a:t>a</a:t>
            </a:r>
            <a:r>
              <a:rPr lang="en-US" altLang="zh-CN" sz="2000" dirty="0" smtClean="0">
                <a:sym typeface="Symbol"/>
              </a:rPr>
              <a:t> </a:t>
            </a:r>
            <a:r>
              <a:rPr lang="en-US" altLang="zh-CN" dirty="0" smtClean="0">
                <a:sym typeface="Symbol"/>
              </a:rPr>
              <a:t>increases with the decrease of </a:t>
            </a:r>
            <a:r>
              <a:rPr lang="en-US" altLang="zh-CN" i="1" dirty="0" smtClean="0">
                <a:sym typeface="Symbol"/>
              </a:rPr>
              <a:t>E</a:t>
            </a:r>
            <a:r>
              <a:rPr lang="en-US" altLang="zh-CN" i="1" baseline="-25000" dirty="0" smtClean="0">
                <a:sym typeface="Symbol"/>
              </a:rPr>
              <a:t>F</a:t>
            </a:r>
            <a:r>
              <a:rPr lang="en-US" altLang="zh-CN" dirty="0" smtClean="0">
                <a:sym typeface="Symbol"/>
              </a:rPr>
              <a:t>.</a:t>
            </a:r>
            <a:endParaRPr lang="zh-CN" altLang="en-US" i="1" baseline="-25000" dirty="0"/>
          </a:p>
        </p:txBody>
      </p:sp>
      <p:sp>
        <p:nvSpPr>
          <p:cNvPr id="72" name="TextBox 3"/>
          <p:cNvSpPr txBox="1"/>
          <p:nvPr/>
        </p:nvSpPr>
        <p:spPr>
          <a:xfrm>
            <a:off x="12838" y="0"/>
            <a:ext cx="9144000" cy="707886"/>
          </a:xfrm>
          <a:prstGeom prst="rect">
            <a:avLst/>
          </a:prstGeom>
          <a:solidFill>
            <a:schemeClr val="bg2"/>
          </a:solidFill>
        </p:spPr>
        <p:txBody>
          <a:bodyPr wrap="square" rtlCol="0">
            <a:spAutoFit/>
          </a:bodyPr>
          <a:lstStyle/>
          <a:p>
            <a:pPr algn="ctr"/>
            <a:r>
              <a:rPr kumimoji="1" lang="en-US" altLang="zh-CN" sz="4000" dirty="0" smtClean="0"/>
              <a:t>Chiral Anomaly in a Crystal</a:t>
            </a:r>
            <a:endParaRPr lang="en-US" sz="4000" b="1" dirty="0"/>
          </a:p>
        </p:txBody>
      </p:sp>
    </p:spTree>
    <p:extLst>
      <p:ext uri="{BB962C8B-B14F-4D97-AF65-F5344CB8AC3E}">
        <p14:creationId xmlns:p14="http://schemas.microsoft.com/office/powerpoint/2010/main" val="385402060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smtClean="0"/>
              <a:t>Na</a:t>
            </a:r>
            <a:r>
              <a:rPr kumimoji="1" lang="en-US" altLang="zh-CN" sz="4000" baseline="-25000" dirty="0" smtClean="0"/>
              <a:t>3</a:t>
            </a:r>
            <a:r>
              <a:rPr kumimoji="1" lang="en-US" altLang="zh-CN" sz="4000" dirty="0" smtClean="0"/>
              <a:t>Bi Crystals </a:t>
            </a:r>
            <a:r>
              <a:rPr kumimoji="1" lang="en-US" altLang="zh-CN" sz="4000" dirty="0"/>
              <a:t>with a </a:t>
            </a:r>
            <a:r>
              <a:rPr kumimoji="1" lang="en-US" altLang="zh-CN" sz="4000" dirty="0" smtClean="0"/>
              <a:t>High</a:t>
            </a:r>
            <a:r>
              <a:rPr kumimoji="1" lang="en-US" altLang="zh-CN" sz="4000" dirty="0" smtClean="0"/>
              <a:t> </a:t>
            </a:r>
            <a:r>
              <a:rPr kumimoji="1" lang="en-US" altLang="zh-CN" sz="4000" i="1" dirty="0" smtClean="0"/>
              <a:t>E</a:t>
            </a:r>
            <a:r>
              <a:rPr kumimoji="1" lang="en-US" altLang="zh-CN" sz="4000" i="1" baseline="-25000" dirty="0" smtClean="0"/>
              <a:t>F</a:t>
            </a:r>
            <a:endParaRPr kumimoji="1" lang="zh-CN" altLang="en-US" sz="4000" i="1" baseline="-25000" dirty="0"/>
          </a:p>
        </p:txBody>
      </p:sp>
      <p:pic>
        <p:nvPicPr>
          <p:cNvPr id="5" name="图片 4"/>
          <p:cNvPicPr>
            <a:picLocks noChangeAspect="1"/>
          </p:cNvPicPr>
          <p:nvPr/>
        </p:nvPicPr>
        <p:blipFill>
          <a:blip r:embed="rId3"/>
          <a:stretch>
            <a:fillRect/>
          </a:stretch>
        </p:blipFill>
        <p:spPr>
          <a:xfrm>
            <a:off x="501504" y="953093"/>
            <a:ext cx="3425962" cy="2767772"/>
          </a:xfrm>
          <a:prstGeom prst="rect">
            <a:avLst/>
          </a:prstGeom>
        </p:spPr>
      </p:pic>
      <p:sp>
        <p:nvSpPr>
          <p:cNvPr id="8" name="矩形 7"/>
          <p:cNvSpPr/>
          <p:nvPr/>
        </p:nvSpPr>
        <p:spPr>
          <a:xfrm>
            <a:off x="1048997" y="3681505"/>
            <a:ext cx="1883561" cy="646331"/>
          </a:xfrm>
          <a:prstGeom prst="rect">
            <a:avLst/>
          </a:prstGeom>
        </p:spPr>
        <p:txBody>
          <a:bodyPr wrap="none">
            <a:spAutoFit/>
          </a:bodyPr>
          <a:lstStyle/>
          <a:p>
            <a:r>
              <a:rPr lang="en-US" altLang="zh-CN" dirty="0"/>
              <a:t>rapidly </a:t>
            </a:r>
            <a:r>
              <a:rPr lang="en-US" altLang="zh-CN" dirty="0" smtClean="0"/>
              <a:t>oxidized </a:t>
            </a:r>
            <a:r>
              <a:rPr lang="en-US" altLang="zh-CN" dirty="0"/>
              <a:t>in </a:t>
            </a:r>
            <a:endParaRPr lang="en-US" altLang="zh-CN" dirty="0" smtClean="0"/>
          </a:p>
          <a:p>
            <a:r>
              <a:rPr lang="en-US" altLang="zh-CN" dirty="0" smtClean="0"/>
              <a:t>ambient </a:t>
            </a:r>
            <a:r>
              <a:rPr lang="en-US" altLang="zh-CN" dirty="0"/>
              <a:t>air (30 s)</a:t>
            </a:r>
            <a:endParaRPr lang="zh-CN" altLang="en-US" dirty="0"/>
          </a:p>
        </p:txBody>
      </p:sp>
      <p:pic>
        <p:nvPicPr>
          <p:cNvPr id="9" name="图片 8"/>
          <p:cNvPicPr>
            <a:picLocks noChangeAspect="1"/>
          </p:cNvPicPr>
          <p:nvPr/>
        </p:nvPicPr>
        <p:blipFill>
          <a:blip r:embed="rId4"/>
          <a:stretch>
            <a:fillRect/>
          </a:stretch>
        </p:blipFill>
        <p:spPr>
          <a:xfrm>
            <a:off x="4919970" y="1093987"/>
            <a:ext cx="3326540" cy="2474286"/>
          </a:xfrm>
          <a:prstGeom prst="rect">
            <a:avLst/>
          </a:prstGeom>
        </p:spPr>
      </p:pic>
      <p:pic>
        <p:nvPicPr>
          <p:cNvPr id="10" name="图片 9"/>
          <p:cNvPicPr>
            <a:picLocks noChangeAspect="1"/>
          </p:cNvPicPr>
          <p:nvPr/>
        </p:nvPicPr>
        <p:blipFill>
          <a:blip r:embed="rId5"/>
          <a:stretch>
            <a:fillRect/>
          </a:stretch>
        </p:blipFill>
        <p:spPr>
          <a:xfrm>
            <a:off x="2932558" y="3967017"/>
            <a:ext cx="3650682" cy="2749864"/>
          </a:xfrm>
          <a:prstGeom prst="rect">
            <a:avLst/>
          </a:prstGeom>
        </p:spPr>
      </p:pic>
      <p:sp>
        <p:nvSpPr>
          <p:cNvPr id="11" name="矩形 10"/>
          <p:cNvSpPr/>
          <p:nvPr/>
        </p:nvSpPr>
        <p:spPr>
          <a:xfrm>
            <a:off x="4057140" y="3496839"/>
            <a:ext cx="4483582" cy="369332"/>
          </a:xfrm>
          <a:prstGeom prst="rect">
            <a:avLst/>
          </a:prstGeom>
        </p:spPr>
        <p:txBody>
          <a:bodyPr wrap="none">
            <a:spAutoFit/>
          </a:bodyPr>
          <a:lstStyle/>
          <a:p>
            <a:r>
              <a:rPr lang="en-US" altLang="zh-CN" dirty="0" smtClean="0"/>
              <a:t>Container used to protect and measure Na</a:t>
            </a:r>
            <a:r>
              <a:rPr lang="en-US" altLang="zh-CN" baseline="-25000" dirty="0" smtClean="0"/>
              <a:t>3</a:t>
            </a:r>
            <a:r>
              <a:rPr lang="en-US" altLang="zh-CN" dirty="0" smtClean="0"/>
              <a:t>Bi</a:t>
            </a:r>
            <a:endParaRPr lang="zh-CN" altLang="en-US" dirty="0"/>
          </a:p>
        </p:txBody>
      </p:sp>
      <p:sp>
        <p:nvSpPr>
          <p:cNvPr id="12" name="矩形 11"/>
          <p:cNvSpPr/>
          <p:nvPr/>
        </p:nvSpPr>
        <p:spPr>
          <a:xfrm>
            <a:off x="3504145" y="4482392"/>
            <a:ext cx="1050051" cy="1008712"/>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757265" y="953093"/>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4809500" y="1105493"/>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6433302" y="1093987"/>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2817900" y="4327836"/>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17" name="Picture 16"/>
          <p:cNvPicPr>
            <a:picLocks noChangeAspect="1"/>
          </p:cNvPicPr>
          <p:nvPr/>
        </p:nvPicPr>
        <p:blipFill rotWithShape="1">
          <a:blip r:embed="rId6" cstate="email">
            <a:extLst>
              <a:ext uri="{28A0092B-C50C-407E-A947-70E740481C1C}">
                <a14:useLocalDpi xmlns:a14="http://schemas.microsoft.com/office/drawing/2010/main" val="0"/>
              </a:ext>
            </a:extLst>
          </a:blip>
          <a:srcRect l="6947" r="16262" b="19261"/>
          <a:stretch/>
        </p:blipFill>
        <p:spPr>
          <a:xfrm>
            <a:off x="8200340" y="747422"/>
            <a:ext cx="927242" cy="974917"/>
          </a:xfrm>
          <a:prstGeom prst="rect">
            <a:avLst/>
          </a:prstGeom>
        </p:spPr>
      </p:pic>
      <p:sp>
        <p:nvSpPr>
          <p:cNvPr id="18" name="TextBox 19"/>
          <p:cNvSpPr txBox="1"/>
          <p:nvPr/>
        </p:nvSpPr>
        <p:spPr>
          <a:xfrm>
            <a:off x="8308512" y="1785998"/>
            <a:ext cx="819070" cy="276999"/>
          </a:xfrm>
          <a:prstGeom prst="rect">
            <a:avLst/>
          </a:prstGeom>
          <a:noFill/>
        </p:spPr>
        <p:txBody>
          <a:bodyPr wrap="none" rtlCol="0">
            <a:spAutoFit/>
          </a:bodyPr>
          <a:lstStyle/>
          <a:p>
            <a:r>
              <a:rPr lang="en-US" sz="1200" dirty="0" smtClean="0"/>
              <a:t>Kushwaha</a:t>
            </a:r>
            <a:endParaRPr lang="en-US" sz="1200" dirty="0"/>
          </a:p>
        </p:txBody>
      </p:sp>
      <p:sp>
        <p:nvSpPr>
          <p:cNvPr id="19" name="矩形 18"/>
          <p:cNvSpPr/>
          <p:nvPr/>
        </p:nvSpPr>
        <p:spPr>
          <a:xfrm>
            <a:off x="5708986" y="4564854"/>
            <a:ext cx="256584" cy="30236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35541603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0" y="1900904"/>
            <a:ext cx="4735106" cy="3576517"/>
          </a:xfrm>
          <a:prstGeom prst="rect">
            <a:avLst/>
          </a:prstGeom>
        </p:spPr>
      </p:pic>
      <p:sp>
        <p:nvSpPr>
          <p:cNvPr id="3" name="TextBox 3"/>
          <p:cNvSpPr txBox="1"/>
          <p:nvPr/>
        </p:nvSpPr>
        <p:spPr>
          <a:xfrm>
            <a:off x="0" y="0"/>
            <a:ext cx="9144000" cy="1323439"/>
          </a:xfrm>
          <a:prstGeom prst="rect">
            <a:avLst/>
          </a:prstGeom>
          <a:solidFill>
            <a:schemeClr val="bg2"/>
          </a:solidFill>
        </p:spPr>
        <p:txBody>
          <a:bodyPr wrap="square" rtlCol="0">
            <a:spAutoFit/>
          </a:bodyPr>
          <a:lstStyle/>
          <a:p>
            <a:pPr algn="ctr"/>
            <a:r>
              <a:rPr kumimoji="1" lang="en-US" altLang="zh-CN" sz="4000" dirty="0" smtClean="0"/>
              <a:t>Linear </a:t>
            </a:r>
            <a:r>
              <a:rPr kumimoji="1" lang="en-US" altLang="zh-CN" sz="4000" dirty="0" err="1" smtClean="0"/>
              <a:t>Magnetoresistance</a:t>
            </a:r>
            <a:r>
              <a:rPr kumimoji="1" lang="en-US" altLang="zh-CN" sz="4000" dirty="0" smtClean="0"/>
              <a:t> in Na</a:t>
            </a:r>
            <a:r>
              <a:rPr kumimoji="1" lang="en-US" altLang="zh-CN" sz="4000" baseline="-25000" dirty="0" smtClean="0"/>
              <a:t>3</a:t>
            </a:r>
            <a:r>
              <a:rPr kumimoji="1" lang="en-US" altLang="zh-CN" sz="4000" dirty="0" smtClean="0"/>
              <a:t>Bi Crystals </a:t>
            </a:r>
            <a:r>
              <a:rPr kumimoji="1" lang="en-US" altLang="zh-CN" sz="4000" dirty="0"/>
              <a:t>with a </a:t>
            </a:r>
            <a:r>
              <a:rPr kumimoji="1" lang="en-US" altLang="zh-CN" sz="4000" dirty="0" smtClean="0"/>
              <a:t>High</a:t>
            </a:r>
            <a:r>
              <a:rPr kumimoji="1" lang="en-US" altLang="zh-CN" sz="4000" dirty="0" smtClean="0"/>
              <a:t> </a:t>
            </a:r>
            <a:r>
              <a:rPr kumimoji="1" lang="en-US" altLang="zh-CN" sz="4000" i="1" dirty="0" smtClean="0"/>
              <a:t>E</a:t>
            </a:r>
            <a:r>
              <a:rPr kumimoji="1" lang="en-US" altLang="zh-CN" sz="4000" i="1" baseline="-25000" dirty="0" smtClean="0"/>
              <a:t>F</a:t>
            </a:r>
            <a:endParaRPr kumimoji="1" lang="zh-CN" altLang="en-US" sz="4000" i="1" baseline="-25000" dirty="0"/>
          </a:p>
        </p:txBody>
      </p:sp>
      <p:pic>
        <p:nvPicPr>
          <p:cNvPr id="9" name="图片 8" descr="Na3Bi_B6_MRAng.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92518" y="2244843"/>
            <a:ext cx="4636771" cy="3540441"/>
          </a:xfrm>
          <a:prstGeom prst="rect">
            <a:avLst/>
          </a:prstGeom>
        </p:spPr>
      </p:pic>
      <p:sp>
        <p:nvSpPr>
          <p:cNvPr id="10" name="文本框 9"/>
          <p:cNvSpPr txBox="1"/>
          <p:nvPr/>
        </p:nvSpPr>
        <p:spPr>
          <a:xfrm>
            <a:off x="1372722" y="5772456"/>
            <a:ext cx="2351926" cy="369332"/>
          </a:xfrm>
          <a:prstGeom prst="rect">
            <a:avLst/>
          </a:prstGeom>
          <a:noFill/>
        </p:spPr>
        <p:txBody>
          <a:bodyPr wrap="none" rtlCol="0">
            <a:spAutoFit/>
          </a:bodyPr>
          <a:lstStyle/>
          <a:p>
            <a:r>
              <a:rPr kumimoji="1" lang="en-US" altLang="zh-CN" dirty="0" smtClean="0"/>
              <a:t>Linear MR in 8 samples</a:t>
            </a:r>
            <a:endParaRPr kumimoji="1" lang="zh-CN" altLang="en-US" dirty="0"/>
          </a:p>
        </p:txBody>
      </p:sp>
      <p:sp>
        <p:nvSpPr>
          <p:cNvPr id="11" name="矩形 10"/>
          <p:cNvSpPr/>
          <p:nvPr/>
        </p:nvSpPr>
        <p:spPr>
          <a:xfrm>
            <a:off x="25658" y="2347466"/>
            <a:ext cx="359217" cy="42331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49850405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778034" y="1323439"/>
            <a:ext cx="3805224" cy="3299327"/>
          </a:xfrm>
          <a:prstGeom prst="rect">
            <a:avLst/>
          </a:prstGeom>
        </p:spPr>
      </p:pic>
      <p:pic>
        <p:nvPicPr>
          <p:cNvPr id="8" name="图片 7"/>
          <p:cNvPicPr>
            <a:picLocks noChangeAspect="1"/>
          </p:cNvPicPr>
          <p:nvPr/>
        </p:nvPicPr>
        <p:blipFill>
          <a:blip r:embed="rId3"/>
          <a:stretch>
            <a:fillRect/>
          </a:stretch>
        </p:blipFill>
        <p:spPr>
          <a:xfrm>
            <a:off x="4939235" y="1315013"/>
            <a:ext cx="3430732" cy="2915130"/>
          </a:xfrm>
          <a:prstGeom prst="rect">
            <a:avLst/>
          </a:prstGeom>
        </p:spPr>
      </p:pic>
      <p:sp>
        <p:nvSpPr>
          <p:cNvPr id="16" name="文本框 15"/>
          <p:cNvSpPr txBox="1"/>
          <p:nvPr/>
        </p:nvSpPr>
        <p:spPr>
          <a:xfrm>
            <a:off x="5319843" y="1880749"/>
            <a:ext cx="645727" cy="307777"/>
          </a:xfrm>
          <a:prstGeom prst="rect">
            <a:avLst/>
          </a:prstGeom>
          <a:noFill/>
        </p:spPr>
        <p:txBody>
          <a:bodyPr wrap="square" rtlCol="0">
            <a:spAutoFit/>
          </a:bodyPr>
          <a:lstStyle/>
          <a:p>
            <a:r>
              <a:rPr kumimoji="1" lang="en-US" altLang="zh-CN" sz="1400" b="1" dirty="0" smtClean="0"/>
              <a:t>E</a:t>
            </a:r>
            <a:r>
              <a:rPr kumimoji="1" lang="en-US" altLang="zh-CN" sz="1400" dirty="0" smtClean="0"/>
              <a:t> || </a:t>
            </a:r>
            <a:r>
              <a:rPr kumimoji="1" lang="en-US" altLang="zh-CN" sz="1400" b="1" dirty="0" smtClean="0"/>
              <a:t>B</a:t>
            </a:r>
            <a:endParaRPr kumimoji="1" lang="zh-CN" altLang="en-US" sz="1400" b="1" dirty="0"/>
          </a:p>
        </p:txBody>
      </p:sp>
      <p:sp>
        <p:nvSpPr>
          <p:cNvPr id="19" name="TextBox 3"/>
          <p:cNvSpPr txBox="1"/>
          <p:nvPr/>
        </p:nvSpPr>
        <p:spPr>
          <a:xfrm>
            <a:off x="0" y="0"/>
            <a:ext cx="9144000" cy="1323439"/>
          </a:xfrm>
          <a:prstGeom prst="rect">
            <a:avLst/>
          </a:prstGeom>
          <a:solidFill>
            <a:schemeClr val="bg2"/>
          </a:solidFill>
        </p:spPr>
        <p:txBody>
          <a:bodyPr wrap="square" rtlCol="0">
            <a:spAutoFit/>
          </a:bodyPr>
          <a:lstStyle/>
          <a:p>
            <a:pPr algn="ctr"/>
            <a:r>
              <a:rPr kumimoji="1" lang="en-US" altLang="zh-CN" sz="4000" dirty="0"/>
              <a:t>Negative Longitudinal </a:t>
            </a:r>
            <a:r>
              <a:rPr kumimoji="1" lang="en-US" altLang="zh-CN" sz="4000" dirty="0" err="1"/>
              <a:t>Magnetoresistance</a:t>
            </a:r>
            <a:r>
              <a:rPr kumimoji="1" lang="en-US" altLang="zh-CN" sz="4000" dirty="0"/>
              <a:t> in a Na</a:t>
            </a:r>
            <a:r>
              <a:rPr kumimoji="1" lang="en-US" altLang="zh-CN" sz="4000" baseline="-25000" dirty="0"/>
              <a:t>3</a:t>
            </a:r>
            <a:r>
              <a:rPr kumimoji="1" lang="en-US" altLang="zh-CN" sz="4000" dirty="0"/>
              <a:t>Bi Crystal with a </a:t>
            </a:r>
            <a:r>
              <a:rPr kumimoji="1" lang="en-US" altLang="zh-CN" sz="4000" dirty="0" smtClean="0"/>
              <a:t>Low </a:t>
            </a:r>
            <a:r>
              <a:rPr kumimoji="1" lang="en-US" altLang="zh-CN" sz="4000" i="1" dirty="0" smtClean="0"/>
              <a:t>E</a:t>
            </a:r>
            <a:r>
              <a:rPr kumimoji="1" lang="en-US" altLang="zh-CN" sz="4000" i="1" baseline="-25000" dirty="0" smtClean="0"/>
              <a:t>F</a:t>
            </a:r>
            <a:endParaRPr kumimoji="1" lang="zh-CN" altLang="en-US" sz="4000" i="1" baseline="-25000" dirty="0"/>
          </a:p>
        </p:txBody>
      </p:sp>
      <p:pic>
        <p:nvPicPr>
          <p:cNvPr id="21" name="图片 20"/>
          <p:cNvPicPr>
            <a:picLocks noChangeAspect="1"/>
          </p:cNvPicPr>
          <p:nvPr/>
        </p:nvPicPr>
        <p:blipFill>
          <a:blip r:embed="rId4"/>
          <a:stretch>
            <a:fillRect/>
          </a:stretch>
        </p:blipFill>
        <p:spPr>
          <a:xfrm>
            <a:off x="4788526" y="4230143"/>
            <a:ext cx="3318864" cy="2629230"/>
          </a:xfrm>
          <a:prstGeom prst="rect">
            <a:avLst/>
          </a:prstGeom>
        </p:spPr>
      </p:pic>
      <p:sp>
        <p:nvSpPr>
          <p:cNvPr id="22" name="矩形 21"/>
          <p:cNvSpPr/>
          <p:nvPr/>
        </p:nvSpPr>
        <p:spPr>
          <a:xfrm>
            <a:off x="739547" y="1437229"/>
            <a:ext cx="359217" cy="42331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23" name="矩形 22"/>
          <p:cNvSpPr/>
          <p:nvPr/>
        </p:nvSpPr>
        <p:spPr>
          <a:xfrm>
            <a:off x="7286976" y="1462885"/>
            <a:ext cx="359217" cy="42331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24" name="TextBox 8"/>
          <p:cNvSpPr txBox="1"/>
          <p:nvPr/>
        </p:nvSpPr>
        <p:spPr>
          <a:xfrm>
            <a:off x="790863" y="4853664"/>
            <a:ext cx="3829958" cy="646331"/>
          </a:xfrm>
          <a:prstGeom prst="rect">
            <a:avLst/>
          </a:prstGeom>
          <a:solidFill>
            <a:srgbClr val="FFFFCC"/>
          </a:solidFill>
          <a:ln>
            <a:solidFill>
              <a:schemeClr val="tx1"/>
            </a:solidFill>
          </a:ln>
        </p:spPr>
        <p:txBody>
          <a:bodyPr wrap="square" rtlCol="0">
            <a:spAutoFit/>
          </a:bodyPr>
          <a:lstStyle/>
          <a:p>
            <a:r>
              <a:rPr lang="en-US" altLang="zh-CN" dirty="0" smtClean="0"/>
              <a:t>The non-metallic </a:t>
            </a:r>
            <a:r>
              <a:rPr lang="en-US" altLang="zh-CN" i="1" dirty="0" smtClean="0"/>
              <a:t>R</a:t>
            </a:r>
            <a:r>
              <a:rPr lang="en-US" altLang="zh-CN" dirty="0" smtClean="0"/>
              <a:t> </a:t>
            </a:r>
            <a:r>
              <a:rPr lang="en-US" altLang="zh-CN" dirty="0" err="1" smtClean="0"/>
              <a:t>v.s</a:t>
            </a:r>
            <a:r>
              <a:rPr lang="en-US" altLang="zh-CN" dirty="0" smtClean="0"/>
              <a:t>. </a:t>
            </a:r>
            <a:r>
              <a:rPr lang="en-US" altLang="zh-CN" i="1" dirty="0" smtClean="0"/>
              <a:t>T</a:t>
            </a:r>
            <a:r>
              <a:rPr lang="en-US" altLang="zh-CN" dirty="0" smtClean="0"/>
              <a:t> profile indicates a low </a:t>
            </a:r>
            <a:r>
              <a:rPr lang="en-US" altLang="zh-CN" i="1" dirty="0" smtClean="0"/>
              <a:t>E</a:t>
            </a:r>
            <a:r>
              <a:rPr lang="en-US" altLang="zh-CN" i="1" baseline="-25000" dirty="0" smtClean="0"/>
              <a:t>F</a:t>
            </a:r>
            <a:r>
              <a:rPr lang="en-US" altLang="zh-CN" dirty="0" smtClean="0"/>
              <a:t> near the Dirac point.</a:t>
            </a:r>
            <a:endParaRPr lang="en-US" altLang="zh-CN" i="1" dirty="0"/>
          </a:p>
        </p:txBody>
      </p:sp>
    </p:spTree>
    <p:extLst>
      <p:ext uri="{BB962C8B-B14F-4D97-AF65-F5344CB8AC3E}">
        <p14:creationId xmlns:p14="http://schemas.microsoft.com/office/powerpoint/2010/main" val="122405376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535051" y="1438941"/>
            <a:ext cx="2608406" cy="369332"/>
          </a:xfrm>
          <a:prstGeom prst="rect">
            <a:avLst/>
          </a:prstGeom>
          <a:noFill/>
        </p:spPr>
        <p:txBody>
          <a:bodyPr wrap="none" rtlCol="0">
            <a:spAutoFit/>
          </a:bodyPr>
          <a:lstStyle/>
          <a:p>
            <a:r>
              <a:rPr kumimoji="1" lang="en-US" altLang="zh-CN" dirty="0" smtClean="0"/>
              <a:t>E</a:t>
            </a:r>
            <a:r>
              <a:rPr kumimoji="1" lang="en-US" altLang="zh-CN" baseline="-25000" dirty="0" smtClean="0"/>
              <a:t>F</a:t>
            </a:r>
            <a:r>
              <a:rPr kumimoji="1" lang="en-US" altLang="zh-CN" dirty="0" smtClean="0"/>
              <a:t> ~ 30 </a:t>
            </a:r>
            <a:r>
              <a:rPr kumimoji="1" lang="en-US" altLang="zh-CN" dirty="0" err="1" smtClean="0"/>
              <a:t>meV</a:t>
            </a:r>
            <a:r>
              <a:rPr kumimoji="1" lang="en-US" altLang="zh-CN" dirty="0" smtClean="0"/>
              <a:t>, n ~ 10</a:t>
            </a:r>
            <a:r>
              <a:rPr kumimoji="1" lang="en-US" altLang="zh-CN" baseline="30000" dirty="0" smtClean="0"/>
              <a:t>17</a:t>
            </a:r>
            <a:r>
              <a:rPr kumimoji="1" lang="en-US" altLang="zh-CN" dirty="0" smtClean="0"/>
              <a:t> cm</a:t>
            </a:r>
            <a:r>
              <a:rPr kumimoji="1" lang="en-US" altLang="zh-CN" baseline="30000" dirty="0" smtClean="0"/>
              <a:t>-3</a:t>
            </a:r>
            <a:endParaRPr kumimoji="1" lang="zh-CN" altLang="en-US" baseline="30000" dirty="0"/>
          </a:p>
        </p:txBody>
      </p:sp>
      <p:pic>
        <p:nvPicPr>
          <p:cNvPr id="10" name="图片 9"/>
          <p:cNvPicPr>
            <a:picLocks noChangeAspect="1"/>
          </p:cNvPicPr>
          <p:nvPr/>
        </p:nvPicPr>
        <p:blipFill>
          <a:blip r:embed="rId3"/>
          <a:stretch>
            <a:fillRect/>
          </a:stretch>
        </p:blipFill>
        <p:spPr>
          <a:xfrm>
            <a:off x="1189224" y="4053132"/>
            <a:ext cx="2170043" cy="2742934"/>
          </a:xfrm>
          <a:prstGeom prst="rect">
            <a:avLst/>
          </a:prstGeom>
        </p:spPr>
      </p:pic>
      <p:pic>
        <p:nvPicPr>
          <p:cNvPr id="11" name="图片 10"/>
          <p:cNvPicPr>
            <a:picLocks noChangeAspect="1"/>
          </p:cNvPicPr>
          <p:nvPr/>
        </p:nvPicPr>
        <p:blipFill>
          <a:blip r:embed="rId4"/>
          <a:stretch>
            <a:fillRect/>
          </a:stretch>
        </p:blipFill>
        <p:spPr>
          <a:xfrm>
            <a:off x="4167805" y="4027476"/>
            <a:ext cx="3698805" cy="2904140"/>
          </a:xfrm>
          <a:prstGeom prst="rect">
            <a:avLst/>
          </a:prstGeom>
        </p:spPr>
      </p:pic>
      <p:sp>
        <p:nvSpPr>
          <p:cNvPr id="13" name="TextBox 8"/>
          <p:cNvSpPr txBox="1"/>
          <p:nvPr/>
        </p:nvSpPr>
        <p:spPr>
          <a:xfrm>
            <a:off x="4535051" y="2091963"/>
            <a:ext cx="4481644" cy="1477328"/>
          </a:xfrm>
          <a:prstGeom prst="rect">
            <a:avLst/>
          </a:prstGeom>
          <a:solidFill>
            <a:srgbClr val="FFFFCC"/>
          </a:solidFill>
          <a:ln>
            <a:solidFill>
              <a:schemeClr val="tx1"/>
            </a:solidFill>
          </a:ln>
        </p:spPr>
        <p:txBody>
          <a:bodyPr wrap="square" rtlCol="0">
            <a:spAutoFit/>
          </a:bodyPr>
          <a:lstStyle/>
          <a:p>
            <a:r>
              <a:rPr lang="en-US" altLang="zh-CN" dirty="0"/>
              <a:t>Fermi sea volume determined by </a:t>
            </a:r>
            <a:r>
              <a:rPr lang="en-US" altLang="zh-CN" i="1" dirty="0"/>
              <a:t>S</a:t>
            </a:r>
            <a:r>
              <a:rPr lang="en-US" altLang="zh-CN" i="1" baseline="-25000" dirty="0"/>
              <a:t>F</a:t>
            </a:r>
            <a:r>
              <a:rPr lang="en-US" altLang="zh-CN" dirty="0"/>
              <a:t> in good </a:t>
            </a:r>
            <a:r>
              <a:rPr lang="en-US" altLang="zh-CN" dirty="0" smtClean="0"/>
              <a:t>agreement with </a:t>
            </a:r>
            <a:r>
              <a:rPr lang="en-US" altLang="zh-CN" dirty="0"/>
              <a:t>density n inferred from R</a:t>
            </a:r>
            <a:r>
              <a:rPr lang="en-US" altLang="zh-CN" baseline="-25000" dirty="0"/>
              <a:t>H</a:t>
            </a:r>
            <a:r>
              <a:rPr lang="en-US" altLang="zh-CN" dirty="0"/>
              <a:t> </a:t>
            </a:r>
          </a:p>
          <a:p>
            <a:endParaRPr lang="en-US" altLang="zh-CN" dirty="0"/>
          </a:p>
          <a:p>
            <a:r>
              <a:rPr lang="en-US" altLang="zh-CN" dirty="0"/>
              <a:t>Carrier mobility</a:t>
            </a:r>
          </a:p>
          <a:p>
            <a:r>
              <a:rPr lang="el-GR" altLang="zh-CN" dirty="0"/>
              <a:t>μ</a:t>
            </a:r>
            <a:r>
              <a:rPr lang="en-US" altLang="zh-CN" dirty="0"/>
              <a:t> = 3,000 cm</a:t>
            </a:r>
            <a:r>
              <a:rPr lang="en-US" altLang="zh-CN" baseline="30000" dirty="0"/>
              <a:t>2</a:t>
            </a:r>
            <a:r>
              <a:rPr lang="en-US" altLang="zh-CN" dirty="0"/>
              <a:t>/</a:t>
            </a:r>
            <a:r>
              <a:rPr lang="en-US" altLang="zh-CN" dirty="0" err="1"/>
              <a:t>Vs</a:t>
            </a:r>
            <a:r>
              <a:rPr lang="en-US" altLang="zh-CN" dirty="0"/>
              <a:t> at 4 K</a:t>
            </a:r>
          </a:p>
        </p:txBody>
      </p:sp>
      <p:sp>
        <p:nvSpPr>
          <p:cNvPr id="12" name="TextBox 3"/>
          <p:cNvSpPr txBox="1"/>
          <p:nvPr/>
        </p:nvSpPr>
        <p:spPr>
          <a:xfrm>
            <a:off x="1600" y="0"/>
            <a:ext cx="9144000" cy="707886"/>
          </a:xfrm>
          <a:prstGeom prst="rect">
            <a:avLst/>
          </a:prstGeom>
          <a:solidFill>
            <a:schemeClr val="bg2"/>
          </a:solidFill>
        </p:spPr>
        <p:txBody>
          <a:bodyPr wrap="square" rtlCol="0">
            <a:spAutoFit/>
          </a:bodyPr>
          <a:lstStyle/>
          <a:p>
            <a:pPr algn="ctr"/>
            <a:r>
              <a:rPr kumimoji="1" lang="en-US" altLang="zh-CN" sz="4000" dirty="0"/>
              <a:t>Na</a:t>
            </a:r>
            <a:r>
              <a:rPr kumimoji="1" lang="en-US" altLang="zh-CN" sz="4000" baseline="-25000" dirty="0"/>
              <a:t>3</a:t>
            </a:r>
            <a:r>
              <a:rPr kumimoji="1" lang="en-US" altLang="zh-CN" sz="4000" dirty="0"/>
              <a:t>Bi </a:t>
            </a:r>
            <a:r>
              <a:rPr kumimoji="1" lang="en-US" altLang="zh-CN" sz="4000" dirty="0" smtClean="0"/>
              <a:t>crystals with a Low Carrier Density</a:t>
            </a:r>
            <a:endParaRPr kumimoji="1" lang="zh-CN" altLang="en-US" sz="4000" dirty="0"/>
          </a:p>
        </p:txBody>
      </p:sp>
      <p:graphicFrame>
        <p:nvGraphicFramePr>
          <p:cNvPr id="15" name="对象 14"/>
          <p:cNvGraphicFramePr>
            <a:graphicFrameLocks noChangeAspect="1"/>
          </p:cNvGraphicFramePr>
          <p:nvPr>
            <p:extLst>
              <p:ext uri="{D42A27DB-BD31-4B8C-83A1-F6EECF244321}">
                <p14:modId xmlns:p14="http://schemas.microsoft.com/office/powerpoint/2010/main" val="922244135"/>
              </p:ext>
            </p:extLst>
          </p:nvPr>
        </p:nvGraphicFramePr>
        <p:xfrm>
          <a:off x="4535051" y="952435"/>
          <a:ext cx="1360701" cy="498285"/>
        </p:xfrm>
        <a:graphic>
          <a:graphicData uri="http://schemas.openxmlformats.org/presentationml/2006/ole">
            <mc:AlternateContent xmlns:mc="http://schemas.openxmlformats.org/markup-compatibility/2006">
              <mc:Choice xmlns:v="urn:schemas-microsoft-com:vml" Requires="v">
                <p:oleObj spid="_x0000_s5391" name="公式" r:id="rId5" imgW="901700" imgH="330200" progId="Equation.3">
                  <p:embed/>
                </p:oleObj>
              </mc:Choice>
              <mc:Fallback>
                <p:oleObj name="公式" r:id="rId5" imgW="901700" imgH="330200" progId="Equation.3">
                  <p:embed/>
                  <p:pic>
                    <p:nvPicPr>
                      <p:cNvPr id="0" name=""/>
                      <p:cNvPicPr/>
                      <p:nvPr/>
                    </p:nvPicPr>
                    <p:blipFill>
                      <a:blip r:embed="rId6"/>
                      <a:stretch>
                        <a:fillRect/>
                      </a:stretch>
                    </p:blipFill>
                    <p:spPr>
                      <a:xfrm>
                        <a:off x="4535051" y="952435"/>
                        <a:ext cx="1360701" cy="498285"/>
                      </a:xfrm>
                      <a:prstGeom prst="rect">
                        <a:avLst/>
                      </a:prstGeom>
                    </p:spPr>
                  </p:pic>
                </p:oleObj>
              </mc:Fallback>
            </mc:AlternateContent>
          </a:graphicData>
        </a:graphic>
      </p:graphicFrame>
      <p:sp>
        <p:nvSpPr>
          <p:cNvPr id="16" name="文本框 15"/>
          <p:cNvSpPr txBox="1"/>
          <p:nvPr/>
        </p:nvSpPr>
        <p:spPr>
          <a:xfrm>
            <a:off x="5795071" y="1064650"/>
            <a:ext cx="2526146" cy="369332"/>
          </a:xfrm>
          <a:prstGeom prst="rect">
            <a:avLst/>
          </a:prstGeom>
          <a:noFill/>
        </p:spPr>
        <p:txBody>
          <a:bodyPr wrap="square" rtlCol="0">
            <a:spAutoFit/>
          </a:bodyPr>
          <a:lstStyle/>
          <a:p>
            <a:r>
              <a:rPr kumimoji="1" lang="en-US" altLang="zh-CN" dirty="0"/>
              <a:t>s</a:t>
            </a:r>
            <a:r>
              <a:rPr kumimoji="1" lang="en-US" altLang="zh-CN" dirty="0" smtClean="0"/>
              <a:t>mall compared with</a:t>
            </a:r>
            <a:endParaRPr kumimoji="1" lang="zh-CN" altLang="en-US" dirty="0"/>
          </a:p>
        </p:txBody>
      </p:sp>
      <p:graphicFrame>
        <p:nvGraphicFramePr>
          <p:cNvPr id="17" name="对象 16"/>
          <p:cNvGraphicFramePr>
            <a:graphicFrameLocks noChangeAspect="1"/>
          </p:cNvGraphicFramePr>
          <p:nvPr>
            <p:extLst>
              <p:ext uri="{D42A27DB-BD31-4B8C-83A1-F6EECF244321}">
                <p14:modId xmlns:p14="http://schemas.microsoft.com/office/powerpoint/2010/main" val="1223601336"/>
              </p:ext>
            </p:extLst>
          </p:nvPr>
        </p:nvGraphicFramePr>
        <p:xfrm>
          <a:off x="7866610" y="932124"/>
          <a:ext cx="1150085" cy="506817"/>
        </p:xfrm>
        <a:graphic>
          <a:graphicData uri="http://schemas.openxmlformats.org/presentationml/2006/ole">
            <mc:AlternateContent xmlns:mc="http://schemas.openxmlformats.org/markup-compatibility/2006">
              <mc:Choice xmlns:v="urn:schemas-microsoft-com:vml" Requires="v">
                <p:oleObj spid="_x0000_s5392" name="公式" r:id="rId7" imgW="749300" imgH="330200" progId="Equation.3">
                  <p:embed/>
                </p:oleObj>
              </mc:Choice>
              <mc:Fallback>
                <p:oleObj name="公式" r:id="rId7" imgW="749300" imgH="330200" progId="Equation.3">
                  <p:embed/>
                  <p:pic>
                    <p:nvPicPr>
                      <p:cNvPr id="0" name=""/>
                      <p:cNvPicPr/>
                      <p:nvPr/>
                    </p:nvPicPr>
                    <p:blipFill>
                      <a:blip r:embed="rId8"/>
                      <a:stretch>
                        <a:fillRect/>
                      </a:stretch>
                    </p:blipFill>
                    <p:spPr>
                      <a:xfrm>
                        <a:off x="7866610" y="932124"/>
                        <a:ext cx="1150085" cy="506817"/>
                      </a:xfrm>
                      <a:prstGeom prst="rect">
                        <a:avLst/>
                      </a:prstGeom>
                    </p:spPr>
                  </p:pic>
                </p:oleObj>
              </mc:Fallback>
            </mc:AlternateContent>
          </a:graphicData>
        </a:graphic>
      </p:graphicFrame>
      <p:pic>
        <p:nvPicPr>
          <p:cNvPr id="2" name="图片 1" descr="Osci.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74559" y="952435"/>
            <a:ext cx="3493246" cy="3167604"/>
          </a:xfrm>
          <a:prstGeom prst="rect">
            <a:avLst/>
          </a:prstGeom>
        </p:spPr>
      </p:pic>
      <p:sp>
        <p:nvSpPr>
          <p:cNvPr id="30" name="矩形 29"/>
          <p:cNvSpPr/>
          <p:nvPr/>
        </p:nvSpPr>
        <p:spPr>
          <a:xfrm>
            <a:off x="1189224" y="4120039"/>
            <a:ext cx="359217" cy="42331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3" name="文本框 2"/>
          <p:cNvSpPr txBox="1"/>
          <p:nvPr/>
        </p:nvSpPr>
        <p:spPr>
          <a:xfrm>
            <a:off x="1548441" y="747458"/>
            <a:ext cx="2200392" cy="369332"/>
          </a:xfrm>
          <a:prstGeom prst="rect">
            <a:avLst/>
          </a:prstGeom>
          <a:noFill/>
        </p:spPr>
        <p:txBody>
          <a:bodyPr wrap="none" rtlCol="0">
            <a:spAutoFit/>
          </a:bodyPr>
          <a:lstStyle/>
          <a:p>
            <a:r>
              <a:rPr kumimoji="1" lang="en-US" altLang="zh-CN" dirty="0" smtClean="0"/>
              <a:t>Quantum Oscillations</a:t>
            </a:r>
            <a:endParaRPr kumimoji="1" lang="zh-CN" altLang="en-US" dirty="0"/>
          </a:p>
        </p:txBody>
      </p:sp>
      <p:sp>
        <p:nvSpPr>
          <p:cNvPr id="31" name="文本框 30"/>
          <p:cNvSpPr txBox="1"/>
          <p:nvPr/>
        </p:nvSpPr>
        <p:spPr>
          <a:xfrm>
            <a:off x="5588083" y="3750707"/>
            <a:ext cx="1239980" cy="369332"/>
          </a:xfrm>
          <a:prstGeom prst="rect">
            <a:avLst/>
          </a:prstGeom>
          <a:noFill/>
        </p:spPr>
        <p:txBody>
          <a:bodyPr wrap="none" rtlCol="0">
            <a:spAutoFit/>
          </a:bodyPr>
          <a:lstStyle/>
          <a:p>
            <a:r>
              <a:rPr kumimoji="1" lang="en-US" altLang="zh-CN" dirty="0" smtClean="0"/>
              <a:t>Hall Signals</a:t>
            </a:r>
            <a:endParaRPr kumimoji="1" lang="zh-CN" altLang="en-US" dirty="0"/>
          </a:p>
        </p:txBody>
      </p:sp>
    </p:spTree>
    <p:extLst>
      <p:ext uri="{BB962C8B-B14F-4D97-AF65-F5344CB8AC3E}">
        <p14:creationId xmlns:p14="http://schemas.microsoft.com/office/powerpoint/2010/main" val="358493172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593452" y="945010"/>
            <a:ext cx="8022326" cy="3098393"/>
          </a:xfrm>
          <a:prstGeom prst="rect">
            <a:avLst/>
          </a:prstGeom>
        </p:spPr>
      </p:pic>
      <p:sp>
        <p:nvSpPr>
          <p:cNvPr id="6" name="TextBox 8"/>
          <p:cNvSpPr txBox="1"/>
          <p:nvPr/>
        </p:nvSpPr>
        <p:spPr>
          <a:xfrm>
            <a:off x="856660" y="5894266"/>
            <a:ext cx="7759117" cy="923330"/>
          </a:xfrm>
          <a:prstGeom prst="rect">
            <a:avLst/>
          </a:prstGeom>
          <a:solidFill>
            <a:srgbClr val="FFFFCC"/>
          </a:solidFill>
          <a:ln>
            <a:solidFill>
              <a:schemeClr val="tx1"/>
            </a:solidFill>
          </a:ln>
        </p:spPr>
        <p:txBody>
          <a:bodyPr wrap="square" rtlCol="0">
            <a:spAutoFit/>
          </a:bodyPr>
          <a:lstStyle/>
          <a:p>
            <a:r>
              <a:rPr lang="en-US" altLang="zh-CN" dirty="0"/>
              <a:t>Negative MR appears only when </a:t>
            </a:r>
            <a:r>
              <a:rPr lang="en-US" altLang="zh-CN" b="1" dirty="0"/>
              <a:t>B</a:t>
            </a:r>
            <a:r>
              <a:rPr lang="en-US" altLang="zh-CN" dirty="0"/>
              <a:t> is locked to </a:t>
            </a:r>
            <a:r>
              <a:rPr lang="en-US" altLang="zh-CN" b="1" dirty="0"/>
              <a:t>E</a:t>
            </a:r>
            <a:r>
              <a:rPr lang="en-US" altLang="zh-CN" dirty="0"/>
              <a:t>.</a:t>
            </a:r>
          </a:p>
          <a:p>
            <a:r>
              <a:rPr lang="en-US" altLang="zh-CN" dirty="0"/>
              <a:t>Test:  if </a:t>
            </a:r>
            <a:r>
              <a:rPr lang="en-US" altLang="zh-CN" b="1" dirty="0"/>
              <a:t>E</a:t>
            </a:r>
            <a:r>
              <a:rPr lang="en-US" altLang="zh-CN" dirty="0"/>
              <a:t> is rotated by 90</a:t>
            </a:r>
            <a:r>
              <a:rPr lang="en-US" altLang="zh-CN" baseline="30000" dirty="0"/>
              <a:t>o</a:t>
            </a:r>
            <a:r>
              <a:rPr lang="en-US" altLang="zh-CN" dirty="0"/>
              <a:t> (right panel), neg. MR shifts to </a:t>
            </a:r>
            <a:r>
              <a:rPr lang="en-US" altLang="zh-CN" dirty="0" smtClean="0"/>
              <a:t>the new </a:t>
            </a:r>
            <a:r>
              <a:rPr lang="en-US" altLang="zh-CN" dirty="0"/>
              <a:t>direction of </a:t>
            </a:r>
            <a:r>
              <a:rPr lang="en-US" altLang="zh-CN" b="1" dirty="0"/>
              <a:t>E</a:t>
            </a:r>
            <a:r>
              <a:rPr lang="en-US" altLang="zh-CN" dirty="0"/>
              <a:t>.</a:t>
            </a:r>
          </a:p>
          <a:p>
            <a:r>
              <a:rPr lang="en-US" altLang="zh-CN" dirty="0"/>
              <a:t>For weak B, this locking is novel and unexpected in </a:t>
            </a:r>
            <a:r>
              <a:rPr lang="en-US" altLang="zh-CN" dirty="0" smtClean="0"/>
              <a:t>semi-classical transport.</a:t>
            </a:r>
            <a:endParaRPr lang="en-US" altLang="zh-CN" dirty="0"/>
          </a:p>
        </p:txBody>
      </p:sp>
      <p:pic>
        <p:nvPicPr>
          <p:cNvPr id="45" name="图片 44" descr="phi_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62942" y="3964466"/>
            <a:ext cx="1830867" cy="1898677"/>
          </a:xfrm>
          <a:prstGeom prst="rect">
            <a:avLst/>
          </a:prstGeom>
        </p:spPr>
      </p:pic>
      <p:pic>
        <p:nvPicPr>
          <p:cNvPr id="46" name="图片 45" descr="phi_x.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39948" y="3964466"/>
            <a:ext cx="1830868" cy="1898677"/>
          </a:xfrm>
          <a:prstGeom prst="rect">
            <a:avLst/>
          </a:prstGeom>
        </p:spPr>
      </p:pic>
      <p:sp>
        <p:nvSpPr>
          <p:cNvPr id="47" name="TextBox 3"/>
          <p:cNvSpPr txBox="1"/>
          <p:nvPr/>
        </p:nvSpPr>
        <p:spPr>
          <a:xfrm>
            <a:off x="6588" y="0"/>
            <a:ext cx="9144000" cy="707886"/>
          </a:xfrm>
          <a:prstGeom prst="rect">
            <a:avLst/>
          </a:prstGeom>
          <a:solidFill>
            <a:schemeClr val="bg2"/>
          </a:solidFill>
        </p:spPr>
        <p:txBody>
          <a:bodyPr wrap="square" rtlCol="0">
            <a:spAutoFit/>
          </a:bodyPr>
          <a:lstStyle/>
          <a:p>
            <a:pPr algn="ctr"/>
            <a:r>
              <a:rPr kumimoji="1" lang="en-US" altLang="zh-CN" sz="4000" dirty="0"/>
              <a:t>A test for </a:t>
            </a:r>
            <a:r>
              <a:rPr kumimoji="1" lang="en-US" altLang="zh-CN" sz="4000" dirty="0" smtClean="0"/>
              <a:t>chiral </a:t>
            </a:r>
            <a:r>
              <a:rPr kumimoji="1" lang="en-US" altLang="zh-CN" sz="4000" dirty="0"/>
              <a:t>anomaly --  </a:t>
            </a:r>
            <a:r>
              <a:rPr kumimoji="1" lang="en-US" altLang="zh-CN" sz="4000" b="1" dirty="0"/>
              <a:t>B</a:t>
            </a:r>
            <a:r>
              <a:rPr kumimoji="1" lang="en-US" altLang="zh-CN" sz="4000" dirty="0"/>
              <a:t> is locked to </a:t>
            </a:r>
            <a:r>
              <a:rPr kumimoji="1" lang="en-US" altLang="zh-CN" sz="4000" b="1" dirty="0"/>
              <a:t>E</a:t>
            </a:r>
            <a:endParaRPr kumimoji="1" lang="zh-CN" altLang="en-US" sz="4000" dirty="0"/>
          </a:p>
        </p:txBody>
      </p:sp>
    </p:spTree>
    <p:extLst>
      <p:ext uri="{BB962C8B-B14F-4D97-AF65-F5344CB8AC3E}">
        <p14:creationId xmlns:p14="http://schemas.microsoft.com/office/powerpoint/2010/main" val="93212510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572970" y="810594"/>
            <a:ext cx="3466701" cy="5675715"/>
          </a:xfrm>
          <a:prstGeom prst="rect">
            <a:avLst/>
          </a:prstGeom>
        </p:spPr>
      </p:pic>
      <p:sp>
        <p:nvSpPr>
          <p:cNvPr id="9" name="TextBox 8"/>
          <p:cNvSpPr txBox="1"/>
          <p:nvPr/>
        </p:nvSpPr>
        <p:spPr>
          <a:xfrm>
            <a:off x="4841595" y="4634313"/>
            <a:ext cx="3829958" cy="923330"/>
          </a:xfrm>
          <a:prstGeom prst="rect">
            <a:avLst/>
          </a:prstGeom>
          <a:solidFill>
            <a:srgbClr val="FFFFCC"/>
          </a:solidFill>
          <a:ln>
            <a:solidFill>
              <a:schemeClr val="tx1"/>
            </a:solidFill>
          </a:ln>
        </p:spPr>
        <p:txBody>
          <a:bodyPr wrap="square" rtlCol="0">
            <a:spAutoFit/>
          </a:bodyPr>
          <a:lstStyle/>
          <a:p>
            <a:r>
              <a:rPr lang="en-US" altLang="zh-CN" dirty="0"/>
              <a:t>Enhanced cond. in a narrowly collimated beam for </a:t>
            </a:r>
            <a:r>
              <a:rPr lang="en-US" altLang="zh-CN" b="1" dirty="0"/>
              <a:t>B</a:t>
            </a:r>
            <a:r>
              <a:rPr lang="en-US" altLang="zh-CN" dirty="0"/>
              <a:t> in the </a:t>
            </a:r>
            <a:r>
              <a:rPr lang="en-US" altLang="zh-CN" i="1" dirty="0"/>
              <a:t>x-y</a:t>
            </a:r>
            <a:r>
              <a:rPr lang="en-US" altLang="zh-CN" dirty="0"/>
              <a:t> (horizontal) plane</a:t>
            </a:r>
          </a:p>
        </p:txBody>
      </p:sp>
      <p:pic>
        <p:nvPicPr>
          <p:cNvPr id="10" name="图片 9" descr="phi_x.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0772" y="1579109"/>
            <a:ext cx="2594786" cy="2690889"/>
          </a:xfrm>
          <a:prstGeom prst="rect">
            <a:avLst/>
          </a:prstGeom>
        </p:spPr>
      </p:pic>
      <p:sp>
        <p:nvSpPr>
          <p:cNvPr id="11" name="TextBox 3"/>
          <p:cNvSpPr txBox="1"/>
          <p:nvPr/>
        </p:nvSpPr>
        <p:spPr>
          <a:xfrm>
            <a:off x="6588" y="-15654"/>
            <a:ext cx="9144000" cy="646331"/>
          </a:xfrm>
          <a:prstGeom prst="rect">
            <a:avLst/>
          </a:prstGeom>
          <a:solidFill>
            <a:schemeClr val="bg2"/>
          </a:solidFill>
        </p:spPr>
        <p:txBody>
          <a:bodyPr wrap="square" rtlCol="0">
            <a:spAutoFit/>
          </a:bodyPr>
          <a:lstStyle/>
          <a:p>
            <a:pPr algn="ctr"/>
            <a:r>
              <a:rPr kumimoji="1" lang="en-US" altLang="zh-CN" sz="3600" dirty="0"/>
              <a:t>A narrow plume of chiral current, </a:t>
            </a:r>
            <a:r>
              <a:rPr kumimoji="1" lang="en-US" altLang="zh-CN" sz="3600" b="1" dirty="0"/>
              <a:t>B</a:t>
            </a:r>
            <a:r>
              <a:rPr kumimoji="1" lang="en-US" altLang="zh-CN" sz="3600" dirty="0"/>
              <a:t> in-plane</a:t>
            </a:r>
            <a:endParaRPr kumimoji="1" lang="zh-CN" altLang="en-US" sz="3600" dirty="0"/>
          </a:p>
        </p:txBody>
      </p:sp>
    </p:spTree>
    <p:extLst>
      <p:ext uri="{BB962C8B-B14F-4D97-AF65-F5344CB8AC3E}">
        <p14:creationId xmlns:p14="http://schemas.microsoft.com/office/powerpoint/2010/main" val="342633610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618408" y="4185022"/>
            <a:ext cx="3829958" cy="923330"/>
          </a:xfrm>
          <a:prstGeom prst="rect">
            <a:avLst/>
          </a:prstGeom>
          <a:solidFill>
            <a:srgbClr val="FFFFCC"/>
          </a:solidFill>
          <a:ln>
            <a:solidFill>
              <a:schemeClr val="tx1"/>
            </a:solidFill>
          </a:ln>
        </p:spPr>
        <p:txBody>
          <a:bodyPr wrap="square" rtlCol="0">
            <a:spAutoFit/>
          </a:bodyPr>
          <a:lstStyle/>
          <a:p>
            <a:r>
              <a:rPr lang="en-US" altLang="zh-CN" dirty="0"/>
              <a:t>Enhanced cond. in a narrowly collimated beam for </a:t>
            </a:r>
            <a:r>
              <a:rPr lang="en-US" altLang="zh-CN" b="1" dirty="0"/>
              <a:t>B</a:t>
            </a:r>
            <a:r>
              <a:rPr lang="en-US" altLang="zh-CN" dirty="0"/>
              <a:t> rotated in the </a:t>
            </a:r>
            <a:r>
              <a:rPr lang="en-US" altLang="zh-CN" i="1" dirty="0"/>
              <a:t>x-z</a:t>
            </a:r>
            <a:r>
              <a:rPr lang="en-US" altLang="zh-CN" dirty="0"/>
              <a:t> (vertical) plane</a:t>
            </a:r>
          </a:p>
        </p:txBody>
      </p:sp>
      <p:pic>
        <p:nvPicPr>
          <p:cNvPr id="4" name="图片 3"/>
          <p:cNvPicPr>
            <a:picLocks noChangeAspect="1"/>
          </p:cNvPicPr>
          <p:nvPr/>
        </p:nvPicPr>
        <p:blipFill>
          <a:blip r:embed="rId2"/>
          <a:stretch>
            <a:fillRect/>
          </a:stretch>
        </p:blipFill>
        <p:spPr>
          <a:xfrm>
            <a:off x="830457" y="836256"/>
            <a:ext cx="3467579" cy="5576242"/>
          </a:xfrm>
          <a:prstGeom prst="rect">
            <a:avLst/>
          </a:prstGeom>
        </p:spPr>
      </p:pic>
      <p:pic>
        <p:nvPicPr>
          <p:cNvPr id="5" name="图片 4" descr="theta_z.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64135" y="1194978"/>
            <a:ext cx="2557569" cy="2652294"/>
          </a:xfrm>
          <a:prstGeom prst="rect">
            <a:avLst/>
          </a:prstGeom>
        </p:spPr>
      </p:pic>
      <p:sp>
        <p:nvSpPr>
          <p:cNvPr id="8" name="TextBox 3"/>
          <p:cNvSpPr txBox="1"/>
          <p:nvPr/>
        </p:nvSpPr>
        <p:spPr>
          <a:xfrm>
            <a:off x="6588" y="-15654"/>
            <a:ext cx="9144000" cy="523220"/>
          </a:xfrm>
          <a:prstGeom prst="rect">
            <a:avLst/>
          </a:prstGeom>
          <a:solidFill>
            <a:schemeClr val="bg2"/>
          </a:solidFill>
        </p:spPr>
        <p:txBody>
          <a:bodyPr wrap="square" rtlCol="0">
            <a:spAutoFit/>
          </a:bodyPr>
          <a:lstStyle/>
          <a:p>
            <a:pPr algn="ctr"/>
            <a:r>
              <a:rPr kumimoji="1" lang="en-US" altLang="zh-CN" sz="2800" dirty="0"/>
              <a:t>Width of chiral conductivity “plume”, </a:t>
            </a:r>
            <a:r>
              <a:rPr kumimoji="1" lang="en-US" altLang="zh-CN" sz="2800" b="1" dirty="0"/>
              <a:t>B</a:t>
            </a:r>
            <a:r>
              <a:rPr kumimoji="1" lang="en-US" altLang="zh-CN" sz="2800" dirty="0"/>
              <a:t> normal to </a:t>
            </a:r>
            <a:r>
              <a:rPr kumimoji="1" lang="en-US" altLang="zh-CN" sz="2800" dirty="0" smtClean="0"/>
              <a:t>plane</a:t>
            </a:r>
            <a:endParaRPr kumimoji="1" lang="zh-CN" altLang="en-US" sz="2800" dirty="0"/>
          </a:p>
        </p:txBody>
      </p:sp>
    </p:spTree>
    <p:extLst>
      <p:ext uri="{BB962C8B-B14F-4D97-AF65-F5344CB8AC3E}">
        <p14:creationId xmlns:p14="http://schemas.microsoft.com/office/powerpoint/2010/main" val="87774992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plum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4190" y="1633488"/>
            <a:ext cx="3790614" cy="3931007"/>
          </a:xfrm>
          <a:prstGeom prst="rect">
            <a:avLst/>
          </a:prstGeom>
        </p:spPr>
      </p:pic>
      <p:sp>
        <p:nvSpPr>
          <p:cNvPr id="5" name="TextBox 8"/>
          <p:cNvSpPr txBox="1"/>
          <p:nvPr/>
        </p:nvSpPr>
        <p:spPr>
          <a:xfrm>
            <a:off x="845714" y="2885839"/>
            <a:ext cx="3829958" cy="1754327"/>
          </a:xfrm>
          <a:prstGeom prst="rect">
            <a:avLst/>
          </a:prstGeom>
          <a:solidFill>
            <a:srgbClr val="FFFFCC"/>
          </a:solidFill>
          <a:ln>
            <a:solidFill>
              <a:schemeClr val="tx1"/>
            </a:solidFill>
          </a:ln>
        </p:spPr>
        <p:txBody>
          <a:bodyPr wrap="square" rtlCol="0">
            <a:spAutoFit/>
          </a:bodyPr>
          <a:lstStyle/>
          <a:p>
            <a:r>
              <a:rPr lang="en-US" altLang="zh-CN" dirty="0"/>
              <a:t>Locking of observed </a:t>
            </a:r>
            <a:r>
              <a:rPr lang="en-US" altLang="zh-CN" dirty="0" smtClean="0"/>
              <a:t>axial current </a:t>
            </a:r>
            <a:r>
              <a:rPr lang="en-US" altLang="zh-CN" dirty="0"/>
              <a:t>to </a:t>
            </a:r>
            <a:r>
              <a:rPr lang="en-US" altLang="zh-CN" b="1" dirty="0"/>
              <a:t>B</a:t>
            </a:r>
            <a:r>
              <a:rPr lang="en-US" altLang="zh-CN" dirty="0"/>
              <a:t> (even in</a:t>
            </a:r>
            <a:r>
              <a:rPr lang="en-US" altLang="zh-CN" i="1" dirty="0"/>
              <a:t> weak</a:t>
            </a:r>
            <a:r>
              <a:rPr lang="en-US" altLang="zh-CN" dirty="0"/>
              <a:t> </a:t>
            </a:r>
            <a:r>
              <a:rPr lang="en-US" altLang="zh-CN" i="1" dirty="0"/>
              <a:t>B</a:t>
            </a:r>
            <a:r>
              <a:rPr lang="en-US" altLang="zh-CN" dirty="0"/>
              <a:t>) seems to be a signature characteristic of the chiral anomaly.</a:t>
            </a:r>
          </a:p>
          <a:p>
            <a:endParaRPr lang="en-US" altLang="zh-CN" dirty="0"/>
          </a:p>
          <a:p>
            <a:r>
              <a:rPr lang="en-US" altLang="zh-CN" dirty="0"/>
              <a:t>Axial plume direction fixed by </a:t>
            </a:r>
            <a:r>
              <a:rPr lang="en-US" altLang="zh-CN" b="1" dirty="0"/>
              <a:t>B </a:t>
            </a:r>
            <a:r>
              <a:rPr lang="en-US" altLang="zh-CN" dirty="0"/>
              <a:t>(and</a:t>
            </a:r>
            <a:r>
              <a:rPr lang="en-US" altLang="zh-CN" b="1" dirty="0"/>
              <a:t> E</a:t>
            </a:r>
            <a:r>
              <a:rPr lang="en-US" altLang="zh-CN" dirty="0"/>
              <a:t>)</a:t>
            </a:r>
          </a:p>
        </p:txBody>
      </p:sp>
      <p:sp>
        <p:nvSpPr>
          <p:cNvPr id="6" name="TextBox 3"/>
          <p:cNvSpPr txBox="1"/>
          <p:nvPr/>
        </p:nvSpPr>
        <p:spPr>
          <a:xfrm>
            <a:off x="6588" y="-15654"/>
            <a:ext cx="9144000" cy="1323439"/>
          </a:xfrm>
          <a:prstGeom prst="rect">
            <a:avLst/>
          </a:prstGeom>
          <a:solidFill>
            <a:schemeClr val="bg2"/>
          </a:solidFill>
        </p:spPr>
        <p:txBody>
          <a:bodyPr wrap="square" rtlCol="0">
            <a:spAutoFit/>
          </a:bodyPr>
          <a:lstStyle/>
          <a:p>
            <a:pPr algn="ctr"/>
            <a:r>
              <a:rPr lang="en-US" altLang="zh-CN" sz="4000" dirty="0"/>
              <a:t>Signature of chiral anomaly: </a:t>
            </a:r>
            <a:r>
              <a:rPr lang="en-US" altLang="zh-CN" sz="4000" b="1" dirty="0"/>
              <a:t>B</a:t>
            </a:r>
            <a:r>
              <a:rPr lang="en-US" altLang="zh-CN" sz="4000" dirty="0"/>
              <a:t>  locks direction of axial current </a:t>
            </a:r>
            <a:endParaRPr kumimoji="1" lang="zh-CN" altLang="en-US" sz="4000" dirty="0"/>
          </a:p>
        </p:txBody>
      </p:sp>
    </p:spTree>
    <p:extLst>
      <p:ext uri="{BB962C8B-B14F-4D97-AF65-F5344CB8AC3E}">
        <p14:creationId xmlns:p14="http://schemas.microsoft.com/office/powerpoint/2010/main" val="124538511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528086" y="682723"/>
            <a:ext cx="3258212" cy="2578840"/>
          </a:xfrm>
          <a:prstGeom prst="rect">
            <a:avLst/>
          </a:prstGeom>
        </p:spPr>
      </p:pic>
      <p:pic>
        <p:nvPicPr>
          <p:cNvPr id="5" name="图片 4"/>
          <p:cNvPicPr>
            <a:picLocks noChangeAspect="1"/>
          </p:cNvPicPr>
          <p:nvPr/>
        </p:nvPicPr>
        <p:blipFill>
          <a:blip r:embed="rId3"/>
          <a:stretch>
            <a:fillRect/>
          </a:stretch>
        </p:blipFill>
        <p:spPr>
          <a:xfrm>
            <a:off x="5315225" y="1110728"/>
            <a:ext cx="3050846" cy="861415"/>
          </a:xfrm>
          <a:prstGeom prst="rect">
            <a:avLst/>
          </a:prstGeom>
        </p:spPr>
      </p:pic>
      <p:sp>
        <p:nvSpPr>
          <p:cNvPr id="7" name="TextBox 8"/>
          <p:cNvSpPr txBox="1"/>
          <p:nvPr/>
        </p:nvSpPr>
        <p:spPr>
          <a:xfrm>
            <a:off x="5063292" y="2271444"/>
            <a:ext cx="3829958" cy="1754327"/>
          </a:xfrm>
          <a:prstGeom prst="rect">
            <a:avLst/>
          </a:prstGeom>
          <a:solidFill>
            <a:srgbClr val="FFFFCC"/>
          </a:solidFill>
          <a:ln>
            <a:solidFill>
              <a:schemeClr val="tx1"/>
            </a:solidFill>
          </a:ln>
        </p:spPr>
        <p:txBody>
          <a:bodyPr wrap="square" rtlCol="0">
            <a:spAutoFit/>
          </a:bodyPr>
          <a:lstStyle/>
          <a:p>
            <a:r>
              <a:rPr lang="en-US" altLang="zh-CN" dirty="0"/>
              <a:t>In </a:t>
            </a:r>
            <a:r>
              <a:rPr lang="en-US" altLang="zh-CN" dirty="0" err="1"/>
              <a:t>semiclassical</a:t>
            </a:r>
            <a:r>
              <a:rPr lang="en-US" altLang="zh-CN" dirty="0"/>
              <a:t> regime, </a:t>
            </a:r>
            <a:r>
              <a:rPr lang="en-US" altLang="zh-CN" dirty="0" err="1"/>
              <a:t>Weyl</a:t>
            </a:r>
            <a:r>
              <a:rPr lang="en-US" altLang="zh-CN" dirty="0"/>
              <a:t> node conductivity grows as </a:t>
            </a:r>
            <a:r>
              <a:rPr lang="en-US" altLang="zh-CN" i="1" dirty="0"/>
              <a:t>B</a:t>
            </a:r>
            <a:r>
              <a:rPr lang="en-US" altLang="zh-CN" sz="2200" baseline="30000" dirty="0"/>
              <a:t>2 </a:t>
            </a:r>
            <a:r>
              <a:rPr lang="en-US" altLang="zh-CN" dirty="0" smtClean="0"/>
              <a:t>(</a:t>
            </a:r>
            <a:r>
              <a:rPr lang="en-US" altLang="zh-CN" dirty="0"/>
              <a:t>Son, </a:t>
            </a:r>
            <a:r>
              <a:rPr lang="en-US" altLang="zh-CN" dirty="0" err="1"/>
              <a:t>Spivak</a:t>
            </a:r>
            <a:r>
              <a:rPr lang="en-US" altLang="zh-CN" dirty="0"/>
              <a:t>, </a:t>
            </a:r>
            <a:r>
              <a:rPr lang="en-US" altLang="zh-CN" i="1" dirty="0"/>
              <a:t>PRB</a:t>
            </a:r>
            <a:r>
              <a:rPr lang="en-US" altLang="zh-CN" dirty="0"/>
              <a:t> </a:t>
            </a:r>
            <a:r>
              <a:rPr lang="en-US" altLang="zh-CN" dirty="0" smtClean="0"/>
              <a:t>‘13</a:t>
            </a:r>
            <a:r>
              <a:rPr lang="en-US" altLang="zh-CN" dirty="0"/>
              <a:t>). </a:t>
            </a:r>
            <a:endParaRPr lang="en-US" altLang="zh-CN" dirty="0" smtClean="0"/>
          </a:p>
          <a:p>
            <a:r>
              <a:rPr lang="en-US" altLang="zh-CN" dirty="0" smtClean="0"/>
              <a:t>The fitting </a:t>
            </a:r>
            <a:r>
              <a:rPr lang="en-US" altLang="zh-CN" dirty="0" err="1" smtClean="0"/>
              <a:t>implyes</a:t>
            </a:r>
            <a:r>
              <a:rPr lang="en-US" altLang="zh-CN" dirty="0" smtClean="0"/>
              <a:t>: the axial </a:t>
            </a:r>
            <a:r>
              <a:rPr lang="en-US" altLang="zh-CN" dirty="0"/>
              <a:t>current relaxation time </a:t>
            </a:r>
            <a:r>
              <a:rPr lang="el-GR" altLang="zh-CN" i="1" dirty="0"/>
              <a:t>τ</a:t>
            </a:r>
            <a:r>
              <a:rPr lang="en-US" altLang="zh-CN" i="1" baseline="-25000" dirty="0"/>
              <a:t>a</a:t>
            </a:r>
            <a:r>
              <a:rPr lang="en-US" altLang="zh-CN" baseline="-25000" dirty="0"/>
              <a:t> </a:t>
            </a:r>
            <a:r>
              <a:rPr lang="en-US" altLang="zh-CN" dirty="0"/>
              <a:t>~ 40 – 80 </a:t>
            </a:r>
            <a:r>
              <a:rPr lang="el-GR" altLang="zh-CN" i="1" dirty="0"/>
              <a:t>τ</a:t>
            </a:r>
            <a:r>
              <a:rPr lang="en-US" altLang="zh-CN" i="1" baseline="-25000" dirty="0"/>
              <a:t>0</a:t>
            </a:r>
            <a:r>
              <a:rPr lang="en-US" altLang="zh-CN" dirty="0"/>
              <a:t> </a:t>
            </a:r>
            <a:r>
              <a:rPr lang="en-US" altLang="zh-CN" dirty="0" smtClean="0"/>
              <a:t>(</a:t>
            </a:r>
            <a:r>
              <a:rPr lang="el-GR" altLang="zh-CN" i="1" dirty="0"/>
              <a:t>τ</a:t>
            </a:r>
            <a:r>
              <a:rPr lang="en-US" altLang="zh-CN" i="1" baseline="-25000" dirty="0"/>
              <a:t>0</a:t>
            </a:r>
            <a:r>
              <a:rPr lang="en-US" altLang="zh-CN" dirty="0"/>
              <a:t> </a:t>
            </a:r>
            <a:r>
              <a:rPr lang="en-US" altLang="zh-CN" dirty="0" smtClean="0"/>
              <a:t>is the </a:t>
            </a:r>
            <a:r>
              <a:rPr lang="en-US" altLang="zh-CN" dirty="0" err="1" smtClean="0"/>
              <a:t>Drude</a:t>
            </a:r>
            <a:r>
              <a:rPr lang="en-US" altLang="zh-CN" dirty="0" smtClean="0"/>
              <a:t> life time</a:t>
            </a:r>
            <a:r>
              <a:rPr lang="en-US" altLang="zh-CN" dirty="0"/>
              <a:t>).</a:t>
            </a:r>
            <a:endParaRPr lang="en-US" altLang="zh-CN" i="1" dirty="0"/>
          </a:p>
        </p:txBody>
      </p:sp>
      <p:sp>
        <p:nvSpPr>
          <p:cNvPr id="9" name="TextBox 8"/>
          <p:cNvSpPr txBox="1"/>
          <p:nvPr/>
        </p:nvSpPr>
        <p:spPr>
          <a:xfrm>
            <a:off x="528086" y="4826675"/>
            <a:ext cx="8158714" cy="2031325"/>
          </a:xfrm>
          <a:prstGeom prst="rect">
            <a:avLst/>
          </a:prstGeom>
          <a:solidFill>
            <a:srgbClr val="FFFFCC"/>
          </a:solidFill>
          <a:ln>
            <a:solidFill>
              <a:schemeClr val="tx1"/>
            </a:solidFill>
          </a:ln>
        </p:spPr>
        <p:txBody>
          <a:bodyPr wrap="square" rtlCol="0">
            <a:spAutoFit/>
          </a:bodyPr>
          <a:lstStyle/>
          <a:p>
            <a:r>
              <a:rPr lang="en-US" altLang="zh-CN" dirty="0" smtClean="0"/>
              <a:t>Possible reasons for the suppression of the axial current relaxation:</a:t>
            </a:r>
          </a:p>
          <a:p>
            <a:pPr marL="342900" indent="-342900">
              <a:buAutoNum type="arabicParenR"/>
            </a:pPr>
            <a:r>
              <a:rPr lang="en-US" altLang="zh-CN" dirty="0" smtClean="0"/>
              <a:t>Charged </a:t>
            </a:r>
            <a:r>
              <a:rPr lang="en-US" altLang="zh-CN" dirty="0"/>
              <a:t>impurities are well screened (Thomas-Fermi factor ) for large valley scattering    (</a:t>
            </a:r>
            <a:r>
              <a:rPr lang="en-US" altLang="zh-CN" dirty="0">
                <a:sym typeface="Symbol"/>
              </a:rPr>
              <a:t></a:t>
            </a:r>
            <a:r>
              <a:rPr lang="en-US" altLang="zh-CN" dirty="0"/>
              <a:t>k &gt;&gt; </a:t>
            </a:r>
            <a:r>
              <a:rPr lang="en-US" altLang="zh-CN" i="1" dirty="0" err="1"/>
              <a:t>k</a:t>
            </a:r>
            <a:r>
              <a:rPr lang="en-US" altLang="zh-CN" baseline="-25000" dirty="0" err="1"/>
              <a:t>F</a:t>
            </a:r>
            <a:r>
              <a:rPr lang="en-US" altLang="zh-CN" baseline="-25000" dirty="0"/>
              <a:t> </a:t>
            </a:r>
            <a:r>
              <a:rPr lang="en-US" altLang="zh-CN" dirty="0"/>
              <a:t>)</a:t>
            </a:r>
            <a:r>
              <a:rPr lang="en-US" altLang="zh-CN" dirty="0" smtClean="0"/>
              <a:t>.</a:t>
            </a:r>
            <a:endParaRPr lang="en-US" altLang="zh-CN" dirty="0"/>
          </a:p>
          <a:p>
            <a:pPr marL="342900" indent="-342900">
              <a:buAutoNum type="arabicParenR" startAt="2"/>
            </a:pPr>
            <a:r>
              <a:rPr lang="en-US" altLang="zh-CN" dirty="0"/>
              <a:t>Violation of chiral symmetry is weak at low B, so chiral coupling to impurities</a:t>
            </a:r>
          </a:p>
          <a:p>
            <a:r>
              <a:rPr lang="en-US" altLang="zh-CN" dirty="0"/>
              <a:t>	is weak</a:t>
            </a:r>
            <a:r>
              <a:rPr lang="en-US" altLang="zh-CN" dirty="0" smtClean="0"/>
              <a:t>.</a:t>
            </a:r>
          </a:p>
          <a:p>
            <a:endParaRPr lang="en-US" altLang="zh-CN" dirty="0"/>
          </a:p>
          <a:p>
            <a:r>
              <a:rPr lang="en-US" altLang="zh-CN" dirty="0" smtClean="0"/>
              <a:t>Question: Does the large </a:t>
            </a:r>
            <a:r>
              <a:rPr lang="en-US" altLang="zh-CN" dirty="0"/>
              <a:t>ratio (</a:t>
            </a:r>
            <a:r>
              <a:rPr lang="en-US" altLang="zh-CN" dirty="0">
                <a:sym typeface="Symbol"/>
              </a:rPr>
              <a:t></a:t>
            </a:r>
            <a:r>
              <a:rPr lang="en-US" altLang="zh-CN" sz="2400" baseline="-25000" dirty="0"/>
              <a:t>a </a:t>
            </a:r>
            <a:r>
              <a:rPr lang="en-US" altLang="zh-CN" dirty="0"/>
              <a:t>/</a:t>
            </a:r>
            <a:r>
              <a:rPr lang="en-US" altLang="zh-CN" dirty="0">
                <a:sym typeface="Symbol"/>
              </a:rPr>
              <a:t> </a:t>
            </a:r>
            <a:r>
              <a:rPr lang="en-US" altLang="zh-CN" sz="2400" baseline="-25000" dirty="0"/>
              <a:t>0 </a:t>
            </a:r>
            <a:r>
              <a:rPr lang="en-US" altLang="zh-CN" dirty="0"/>
              <a:t>) reflect near-conservation of chiral charge? </a:t>
            </a:r>
          </a:p>
        </p:txBody>
      </p:sp>
      <p:sp>
        <p:nvSpPr>
          <p:cNvPr id="10" name="TextBox 3"/>
          <p:cNvSpPr txBox="1"/>
          <p:nvPr/>
        </p:nvSpPr>
        <p:spPr>
          <a:xfrm>
            <a:off x="0" y="0"/>
            <a:ext cx="9144000" cy="646331"/>
          </a:xfrm>
          <a:prstGeom prst="rect">
            <a:avLst/>
          </a:prstGeom>
          <a:solidFill>
            <a:schemeClr val="bg2"/>
          </a:solidFill>
        </p:spPr>
        <p:txBody>
          <a:bodyPr wrap="square" rtlCol="0">
            <a:spAutoFit/>
          </a:bodyPr>
          <a:lstStyle/>
          <a:p>
            <a:pPr algn="ctr"/>
            <a:r>
              <a:rPr lang="en-US" altLang="zh-CN" sz="3600" dirty="0"/>
              <a:t>Relaxation time </a:t>
            </a:r>
            <a:r>
              <a:rPr lang="el-GR" altLang="zh-CN" sz="3600" i="1" dirty="0"/>
              <a:t>τ</a:t>
            </a:r>
            <a:r>
              <a:rPr lang="en-US" altLang="zh-CN" sz="3600" i="1" baseline="-25000" dirty="0"/>
              <a:t>a</a:t>
            </a:r>
            <a:r>
              <a:rPr lang="en-US" altLang="zh-CN" sz="3600" dirty="0"/>
              <a:t> of the pumped axial </a:t>
            </a:r>
            <a:r>
              <a:rPr lang="en-US" altLang="zh-CN" sz="3600" dirty="0" smtClean="0"/>
              <a:t>current</a:t>
            </a:r>
            <a:endParaRPr kumimoji="1" lang="zh-CN" altLang="en-US" sz="3600" dirty="0"/>
          </a:p>
        </p:txBody>
      </p:sp>
      <p:pic>
        <p:nvPicPr>
          <p:cNvPr id="2" name="图片 1"/>
          <p:cNvPicPr>
            <a:picLocks noChangeAspect="1"/>
          </p:cNvPicPr>
          <p:nvPr/>
        </p:nvPicPr>
        <p:blipFill>
          <a:blip r:embed="rId4"/>
          <a:stretch>
            <a:fillRect/>
          </a:stretch>
        </p:blipFill>
        <p:spPr>
          <a:xfrm>
            <a:off x="852401" y="3003421"/>
            <a:ext cx="2679700" cy="2044700"/>
          </a:xfrm>
          <a:prstGeom prst="rect">
            <a:avLst/>
          </a:prstGeom>
        </p:spPr>
      </p:pic>
    </p:spTree>
    <p:extLst>
      <p:ext uri="{BB962C8B-B14F-4D97-AF65-F5344CB8AC3E}">
        <p14:creationId xmlns:p14="http://schemas.microsoft.com/office/powerpoint/2010/main" val="330245029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2434498"/>
            <a:ext cx="8229600" cy="1668594"/>
          </a:xfrm>
        </p:spPr>
        <p:txBody>
          <a:bodyPr>
            <a:normAutofit fontScale="77500" lnSpcReduction="20000"/>
          </a:bodyPr>
          <a:lstStyle/>
          <a:p>
            <a:r>
              <a:rPr kumimoji="1" lang="en-US" altLang="zh-CN" sz="2800" dirty="0" smtClean="0"/>
              <a:t>1 Introduction to the </a:t>
            </a:r>
            <a:r>
              <a:rPr kumimoji="1" lang="en-US" altLang="zh-CN" sz="2800" dirty="0" err="1" smtClean="0"/>
              <a:t>Weyl</a:t>
            </a:r>
            <a:r>
              <a:rPr kumimoji="1" lang="en-US" altLang="zh-CN" sz="2800" dirty="0" smtClean="0"/>
              <a:t> and Dirac semimetals</a:t>
            </a:r>
          </a:p>
          <a:p>
            <a:r>
              <a:rPr kumimoji="1" lang="en-US" altLang="zh-CN" sz="2800" dirty="0" smtClean="0"/>
              <a:t>2 Introduction to the </a:t>
            </a:r>
            <a:r>
              <a:rPr kumimoji="1" lang="en-US" altLang="zh-CN" sz="2800" dirty="0"/>
              <a:t>c</a:t>
            </a:r>
            <a:r>
              <a:rPr kumimoji="1" lang="en-US" altLang="zh-CN" sz="2800" dirty="0" smtClean="0"/>
              <a:t>hiral anomaly effect</a:t>
            </a:r>
          </a:p>
          <a:p>
            <a:r>
              <a:rPr kumimoji="1" lang="en-US" altLang="zh-CN" sz="2800" dirty="0" smtClean="0"/>
              <a:t>3 Transport evidence for the chiral anomaly in </a:t>
            </a:r>
            <a:r>
              <a:rPr kumimoji="1" lang="en-US" altLang="zh-CN" sz="2800" dirty="0" smtClean="0"/>
              <a:t>Na</a:t>
            </a:r>
            <a:r>
              <a:rPr kumimoji="1" lang="en-US" altLang="zh-CN" sz="2800" baseline="-25000" dirty="0" smtClean="0"/>
              <a:t>3</a:t>
            </a:r>
            <a:r>
              <a:rPr kumimoji="1" lang="en-US" altLang="zh-CN" sz="2800" dirty="0" smtClean="0"/>
              <a:t>Bi</a:t>
            </a:r>
          </a:p>
          <a:p>
            <a:r>
              <a:rPr kumimoji="1" lang="en-US" altLang="zh-CN" sz="2800" dirty="0" smtClean="0"/>
              <a:t>4 Chiral anomaly in </a:t>
            </a:r>
            <a:r>
              <a:rPr lang="en-US" altLang="zh-CN" sz="2800" dirty="0" err="1" smtClean="0"/>
              <a:t>GdPtBi</a:t>
            </a:r>
            <a:r>
              <a:rPr lang="en-US" altLang="zh-CN" sz="2800" dirty="0" smtClean="0"/>
              <a:t>, a </a:t>
            </a:r>
            <a:r>
              <a:rPr kumimoji="1" lang="en-US" altLang="zh-CN" sz="2800" dirty="0" smtClean="0"/>
              <a:t>zero-gap semiconductor with strong spin orbit</a:t>
            </a:r>
            <a:r>
              <a:rPr kumimoji="1" lang="en-US" altLang="zh-CN" sz="2800" dirty="0"/>
              <a:t> </a:t>
            </a:r>
            <a:r>
              <a:rPr kumimoji="1" lang="en-US" altLang="zh-CN" sz="2800" dirty="0" smtClean="0"/>
              <a:t>coupling</a:t>
            </a:r>
            <a:endParaRPr kumimoji="1" lang="zh-CN" altLang="en-US" sz="2800" dirty="0"/>
          </a:p>
        </p:txBody>
      </p:sp>
      <p:sp>
        <p:nvSpPr>
          <p:cNvPr id="4" name="TextBox 3"/>
          <p:cNvSpPr txBox="1"/>
          <p:nvPr/>
        </p:nvSpPr>
        <p:spPr>
          <a:xfrm>
            <a:off x="0" y="0"/>
            <a:ext cx="9144000" cy="769441"/>
          </a:xfrm>
          <a:prstGeom prst="rect">
            <a:avLst/>
          </a:prstGeom>
          <a:solidFill>
            <a:schemeClr val="bg2"/>
          </a:solidFill>
        </p:spPr>
        <p:txBody>
          <a:bodyPr wrap="square" rtlCol="0">
            <a:spAutoFit/>
          </a:bodyPr>
          <a:lstStyle/>
          <a:p>
            <a:pPr algn="ctr"/>
            <a:r>
              <a:rPr kumimoji="1" lang="en-US" altLang="zh-CN" sz="4400" dirty="0"/>
              <a:t>Content</a:t>
            </a:r>
            <a:endParaRPr lang="en-US" sz="4400" b="1" dirty="0"/>
          </a:p>
        </p:txBody>
      </p:sp>
    </p:spTree>
    <p:extLst>
      <p:ext uri="{BB962C8B-B14F-4D97-AF65-F5344CB8AC3E}">
        <p14:creationId xmlns:p14="http://schemas.microsoft.com/office/powerpoint/2010/main" val="46309499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51507" y="2129393"/>
            <a:ext cx="4391665" cy="3366943"/>
          </a:xfrm>
          <a:prstGeom prst="rect">
            <a:avLst/>
          </a:prstGeom>
        </p:spPr>
      </p:pic>
      <p:sp>
        <p:nvSpPr>
          <p:cNvPr id="5" name="TextBox 8"/>
          <p:cNvSpPr txBox="1"/>
          <p:nvPr/>
        </p:nvSpPr>
        <p:spPr>
          <a:xfrm>
            <a:off x="1555382" y="5659461"/>
            <a:ext cx="6180845" cy="646331"/>
          </a:xfrm>
          <a:prstGeom prst="rect">
            <a:avLst/>
          </a:prstGeom>
          <a:solidFill>
            <a:srgbClr val="FFFFCC"/>
          </a:solidFill>
          <a:ln>
            <a:solidFill>
              <a:schemeClr val="tx1"/>
            </a:solidFill>
          </a:ln>
        </p:spPr>
        <p:txBody>
          <a:bodyPr wrap="square" rtlCol="0">
            <a:spAutoFit/>
          </a:bodyPr>
          <a:lstStyle/>
          <a:p>
            <a:r>
              <a:rPr lang="en-US" altLang="zh-CN" dirty="0" smtClean="0"/>
              <a:t>A turn-up trend at high field may indicate the sensitivity of the axial current to the alignment of </a:t>
            </a:r>
            <a:r>
              <a:rPr lang="en-US" altLang="zh-CN" b="1" dirty="0" smtClean="0"/>
              <a:t>E</a:t>
            </a:r>
            <a:r>
              <a:rPr lang="en-US" altLang="zh-CN" dirty="0" smtClean="0"/>
              <a:t> and </a:t>
            </a:r>
            <a:r>
              <a:rPr lang="en-US" altLang="zh-CN" b="1" dirty="0" smtClean="0"/>
              <a:t>B</a:t>
            </a:r>
            <a:r>
              <a:rPr lang="en-US" altLang="zh-CN" dirty="0" smtClean="0"/>
              <a:t>.</a:t>
            </a:r>
            <a:endParaRPr lang="en-US" altLang="zh-CN" b="1" i="1" dirty="0"/>
          </a:p>
        </p:txBody>
      </p:sp>
      <p:sp>
        <p:nvSpPr>
          <p:cNvPr id="6" name="TextBox 3"/>
          <p:cNvSpPr txBox="1"/>
          <p:nvPr/>
        </p:nvSpPr>
        <p:spPr>
          <a:xfrm>
            <a:off x="2" y="0"/>
            <a:ext cx="9144000" cy="707886"/>
          </a:xfrm>
          <a:prstGeom prst="rect">
            <a:avLst/>
          </a:prstGeom>
          <a:solidFill>
            <a:schemeClr val="bg2"/>
          </a:solidFill>
        </p:spPr>
        <p:txBody>
          <a:bodyPr wrap="square" rtlCol="0">
            <a:spAutoFit/>
          </a:bodyPr>
          <a:lstStyle/>
          <a:p>
            <a:pPr algn="ctr"/>
            <a:r>
              <a:rPr kumimoji="1" lang="en-US" altLang="zh-CN" sz="4000" dirty="0" smtClean="0"/>
              <a:t>High-Field </a:t>
            </a:r>
            <a:r>
              <a:rPr kumimoji="1" lang="en-US" altLang="zh-CN" sz="4000" dirty="0"/>
              <a:t>Kink</a:t>
            </a:r>
            <a:endParaRPr kumimoji="1" lang="zh-CN" altLang="en-US" sz="4000" dirty="0"/>
          </a:p>
        </p:txBody>
      </p:sp>
      <p:pic>
        <p:nvPicPr>
          <p:cNvPr id="2" name="图片 1"/>
          <p:cNvPicPr>
            <a:picLocks noChangeAspect="1"/>
          </p:cNvPicPr>
          <p:nvPr/>
        </p:nvPicPr>
        <p:blipFill>
          <a:blip r:embed="rId3"/>
          <a:stretch>
            <a:fillRect/>
          </a:stretch>
        </p:blipFill>
        <p:spPr>
          <a:xfrm>
            <a:off x="4645805" y="2078083"/>
            <a:ext cx="4317124" cy="3366944"/>
          </a:xfrm>
          <a:prstGeom prst="rect">
            <a:avLst/>
          </a:prstGeom>
        </p:spPr>
      </p:pic>
      <p:sp>
        <p:nvSpPr>
          <p:cNvPr id="8" name="矩形 7"/>
          <p:cNvSpPr/>
          <p:nvPr/>
        </p:nvSpPr>
        <p:spPr>
          <a:xfrm>
            <a:off x="4269481" y="2167877"/>
            <a:ext cx="695413" cy="61681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7" name="图片 6" descr="phi_x.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09318" y="665063"/>
            <a:ext cx="1449142" cy="1502814"/>
          </a:xfrm>
          <a:prstGeom prst="rect">
            <a:avLst/>
          </a:prstGeom>
        </p:spPr>
      </p:pic>
      <p:sp>
        <p:nvSpPr>
          <p:cNvPr id="3" name="矩形 2"/>
          <p:cNvSpPr/>
          <p:nvPr/>
        </p:nvSpPr>
        <p:spPr>
          <a:xfrm>
            <a:off x="5747474" y="1255420"/>
            <a:ext cx="513167" cy="373696"/>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38265415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9144000" cy="769441"/>
          </a:xfrm>
          <a:prstGeom prst="rect">
            <a:avLst/>
          </a:prstGeom>
          <a:solidFill>
            <a:schemeClr val="bg2"/>
          </a:solidFill>
        </p:spPr>
        <p:txBody>
          <a:bodyPr wrap="square" rtlCol="0">
            <a:spAutoFit/>
          </a:bodyPr>
          <a:lstStyle/>
          <a:p>
            <a:pPr algn="ctr"/>
            <a:r>
              <a:rPr lang="en-US" altLang="zh-CN" sz="4400" dirty="0" err="1"/>
              <a:t>Weyl</a:t>
            </a:r>
            <a:r>
              <a:rPr lang="en-US" altLang="zh-CN" sz="4400" dirty="0"/>
              <a:t> </a:t>
            </a:r>
            <a:r>
              <a:rPr lang="en-US" altLang="zh-CN" sz="4400" dirty="0" smtClean="0"/>
              <a:t>Nodes </a:t>
            </a:r>
            <a:r>
              <a:rPr lang="en-US" altLang="zh-CN" sz="4400" dirty="0"/>
              <a:t>in the half-</a:t>
            </a:r>
            <a:r>
              <a:rPr lang="en-US" altLang="zh-CN" sz="4400" dirty="0" err="1"/>
              <a:t>Heusler</a:t>
            </a:r>
            <a:r>
              <a:rPr lang="en-US" altLang="zh-CN" sz="4400" dirty="0"/>
              <a:t> </a:t>
            </a:r>
            <a:r>
              <a:rPr lang="en-US" altLang="zh-CN" sz="4400" dirty="0" err="1"/>
              <a:t>GdPtBi</a:t>
            </a:r>
            <a:r>
              <a:rPr lang="en-US" altLang="zh-CN" sz="4400" dirty="0"/>
              <a:t> </a:t>
            </a:r>
            <a:endParaRPr lang="en-US" sz="4400" b="1" dirty="0"/>
          </a:p>
        </p:txBody>
      </p:sp>
      <p:pic>
        <p:nvPicPr>
          <p:cNvPr id="12" name="图片 11"/>
          <p:cNvPicPr>
            <a:picLocks noChangeAspect="1"/>
          </p:cNvPicPr>
          <p:nvPr/>
        </p:nvPicPr>
        <p:blipFill>
          <a:blip r:embed="rId3"/>
          <a:stretch>
            <a:fillRect/>
          </a:stretch>
        </p:blipFill>
        <p:spPr>
          <a:xfrm>
            <a:off x="988274" y="2032000"/>
            <a:ext cx="3413061" cy="1805940"/>
          </a:xfrm>
          <a:prstGeom prst="rect">
            <a:avLst/>
          </a:prstGeom>
        </p:spPr>
      </p:pic>
      <p:pic>
        <p:nvPicPr>
          <p:cNvPr id="13" name="图片 12"/>
          <p:cNvPicPr>
            <a:picLocks noChangeAspect="1"/>
          </p:cNvPicPr>
          <p:nvPr/>
        </p:nvPicPr>
        <p:blipFill>
          <a:blip r:embed="rId4"/>
          <a:stretch>
            <a:fillRect/>
          </a:stretch>
        </p:blipFill>
        <p:spPr>
          <a:xfrm>
            <a:off x="5037366" y="1475740"/>
            <a:ext cx="2768600" cy="2362200"/>
          </a:xfrm>
          <a:prstGeom prst="rect">
            <a:avLst/>
          </a:prstGeom>
        </p:spPr>
      </p:pic>
      <p:sp>
        <p:nvSpPr>
          <p:cNvPr id="15" name="文本框 14"/>
          <p:cNvSpPr txBox="1"/>
          <p:nvPr/>
        </p:nvSpPr>
        <p:spPr>
          <a:xfrm>
            <a:off x="697863" y="1435062"/>
            <a:ext cx="3828955" cy="646331"/>
          </a:xfrm>
          <a:prstGeom prst="rect">
            <a:avLst/>
          </a:prstGeom>
          <a:noFill/>
        </p:spPr>
        <p:txBody>
          <a:bodyPr wrap="none" rtlCol="0">
            <a:spAutoFit/>
          </a:bodyPr>
          <a:lstStyle/>
          <a:p>
            <a:r>
              <a:rPr kumimoji="1" lang="en-US" altLang="zh-CN" dirty="0" err="1" smtClean="0"/>
              <a:t>Hirschberger</a:t>
            </a:r>
            <a:r>
              <a:rPr kumimoji="1" lang="en-US" altLang="zh-CN" dirty="0" smtClean="0"/>
              <a:t>, et. al., </a:t>
            </a:r>
            <a:r>
              <a:rPr kumimoji="1" lang="en-US" altLang="zh-CN" dirty="0" err="1" smtClean="0"/>
              <a:t>arXiv</a:t>
            </a:r>
            <a:r>
              <a:rPr kumimoji="1" lang="en-US" altLang="zh-CN" dirty="0" smtClean="0"/>
              <a:t>: </a:t>
            </a:r>
            <a:r>
              <a:rPr lang="en-US" altLang="zh-CN" dirty="0" smtClean="0"/>
              <a:t>1602.07219</a:t>
            </a:r>
            <a:endParaRPr lang="en-US" altLang="zh-CN" dirty="0"/>
          </a:p>
          <a:p>
            <a:endParaRPr kumimoji="1" lang="zh-CN" altLang="en-US" dirty="0"/>
          </a:p>
        </p:txBody>
      </p:sp>
    </p:spTree>
    <p:extLst>
      <p:ext uri="{BB962C8B-B14F-4D97-AF65-F5344CB8AC3E}">
        <p14:creationId xmlns:p14="http://schemas.microsoft.com/office/powerpoint/2010/main" val="56967028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4663441" y="1446550"/>
            <a:ext cx="3210044" cy="2552749"/>
          </a:xfrm>
          <a:prstGeom prst="rect">
            <a:avLst/>
          </a:prstGeom>
        </p:spPr>
      </p:pic>
      <p:sp>
        <p:nvSpPr>
          <p:cNvPr id="5" name="TextBox 3"/>
          <p:cNvSpPr txBox="1"/>
          <p:nvPr/>
        </p:nvSpPr>
        <p:spPr>
          <a:xfrm>
            <a:off x="0" y="0"/>
            <a:ext cx="9144000" cy="1446550"/>
          </a:xfrm>
          <a:prstGeom prst="rect">
            <a:avLst/>
          </a:prstGeom>
          <a:solidFill>
            <a:schemeClr val="bg2"/>
          </a:solidFill>
        </p:spPr>
        <p:txBody>
          <a:bodyPr wrap="square" rtlCol="0">
            <a:spAutoFit/>
          </a:bodyPr>
          <a:lstStyle/>
          <a:p>
            <a:pPr algn="ctr"/>
            <a:r>
              <a:rPr lang="en-US" altLang="zh-CN" sz="4400" dirty="0" smtClean="0"/>
              <a:t>Negative </a:t>
            </a:r>
            <a:r>
              <a:rPr lang="en-US" altLang="zh-CN" sz="4400" dirty="0" err="1" smtClean="0"/>
              <a:t>Magnetoresistance</a:t>
            </a:r>
            <a:r>
              <a:rPr lang="en-US" altLang="zh-CN" sz="4400" dirty="0" smtClean="0"/>
              <a:t> </a:t>
            </a:r>
            <a:r>
              <a:rPr lang="en-US" altLang="zh-CN" sz="4400" dirty="0"/>
              <a:t>in the half-</a:t>
            </a:r>
            <a:r>
              <a:rPr lang="en-US" altLang="zh-CN" sz="4400" dirty="0" err="1"/>
              <a:t>Heusler</a:t>
            </a:r>
            <a:r>
              <a:rPr lang="en-US" altLang="zh-CN" sz="4400" dirty="0"/>
              <a:t> </a:t>
            </a:r>
            <a:r>
              <a:rPr lang="en-US" altLang="zh-CN" sz="4400" dirty="0" err="1"/>
              <a:t>GdPtBi</a:t>
            </a:r>
            <a:r>
              <a:rPr lang="en-US" altLang="zh-CN" sz="4400" dirty="0"/>
              <a:t> </a:t>
            </a:r>
            <a:endParaRPr lang="en-US" sz="4400" b="1" dirty="0"/>
          </a:p>
        </p:txBody>
      </p:sp>
      <p:pic>
        <p:nvPicPr>
          <p:cNvPr id="7" name="图片 6"/>
          <p:cNvPicPr>
            <a:picLocks noChangeAspect="1"/>
          </p:cNvPicPr>
          <p:nvPr/>
        </p:nvPicPr>
        <p:blipFill>
          <a:blip r:embed="rId4"/>
          <a:stretch>
            <a:fillRect/>
          </a:stretch>
        </p:blipFill>
        <p:spPr>
          <a:xfrm>
            <a:off x="5013445" y="4153551"/>
            <a:ext cx="3022600" cy="2336800"/>
          </a:xfrm>
          <a:prstGeom prst="rect">
            <a:avLst/>
          </a:prstGeom>
        </p:spPr>
      </p:pic>
      <p:pic>
        <p:nvPicPr>
          <p:cNvPr id="10" name="图片 9"/>
          <p:cNvPicPr>
            <a:picLocks noChangeAspect="1"/>
          </p:cNvPicPr>
          <p:nvPr/>
        </p:nvPicPr>
        <p:blipFill>
          <a:blip r:embed="rId5"/>
          <a:stretch>
            <a:fillRect/>
          </a:stretch>
        </p:blipFill>
        <p:spPr>
          <a:xfrm>
            <a:off x="1729943" y="1651000"/>
            <a:ext cx="2742442" cy="2258482"/>
          </a:xfrm>
          <a:prstGeom prst="rect">
            <a:avLst/>
          </a:prstGeom>
        </p:spPr>
      </p:pic>
      <p:pic>
        <p:nvPicPr>
          <p:cNvPr id="11" name="图片 10"/>
          <p:cNvPicPr>
            <a:picLocks noChangeAspect="1"/>
          </p:cNvPicPr>
          <p:nvPr/>
        </p:nvPicPr>
        <p:blipFill>
          <a:blip r:embed="rId6"/>
          <a:stretch>
            <a:fillRect/>
          </a:stretch>
        </p:blipFill>
        <p:spPr>
          <a:xfrm>
            <a:off x="1645920" y="4145280"/>
            <a:ext cx="3111324" cy="2643726"/>
          </a:xfrm>
          <a:prstGeom prst="rect">
            <a:avLst/>
          </a:prstGeom>
        </p:spPr>
      </p:pic>
      <p:sp>
        <p:nvSpPr>
          <p:cNvPr id="12" name="文本框 11"/>
          <p:cNvSpPr txBox="1"/>
          <p:nvPr/>
        </p:nvSpPr>
        <p:spPr>
          <a:xfrm>
            <a:off x="396240" y="2611120"/>
            <a:ext cx="826669" cy="369332"/>
          </a:xfrm>
          <a:prstGeom prst="rect">
            <a:avLst/>
          </a:prstGeom>
          <a:noFill/>
        </p:spPr>
        <p:txBody>
          <a:bodyPr wrap="none" rtlCol="0">
            <a:spAutoFit/>
          </a:bodyPr>
          <a:lstStyle/>
          <a:p>
            <a:r>
              <a:rPr kumimoji="1" lang="en-US" altLang="zh-CN" dirty="0" err="1" smtClean="0"/>
              <a:t>GdPtBi</a:t>
            </a:r>
            <a:endParaRPr kumimoji="1" lang="zh-CN" altLang="en-US" dirty="0"/>
          </a:p>
        </p:txBody>
      </p:sp>
      <p:sp>
        <p:nvSpPr>
          <p:cNvPr id="13" name="文本框 12"/>
          <p:cNvSpPr txBox="1"/>
          <p:nvPr/>
        </p:nvSpPr>
        <p:spPr>
          <a:xfrm>
            <a:off x="396240" y="4876800"/>
            <a:ext cx="700770" cy="369332"/>
          </a:xfrm>
          <a:prstGeom prst="rect">
            <a:avLst/>
          </a:prstGeom>
          <a:noFill/>
        </p:spPr>
        <p:txBody>
          <a:bodyPr wrap="none" rtlCol="0">
            <a:spAutoFit/>
          </a:bodyPr>
          <a:lstStyle/>
          <a:p>
            <a:r>
              <a:rPr kumimoji="1" lang="en-US" altLang="zh-CN" dirty="0" smtClean="0"/>
              <a:t>Na</a:t>
            </a:r>
            <a:r>
              <a:rPr kumimoji="1" lang="en-US" altLang="zh-CN" baseline="-25000" dirty="0" smtClean="0"/>
              <a:t>3</a:t>
            </a:r>
            <a:r>
              <a:rPr kumimoji="1" lang="en-US" altLang="zh-CN" dirty="0" smtClean="0"/>
              <a:t>Bi</a:t>
            </a:r>
            <a:endParaRPr kumimoji="1" lang="zh-CN" altLang="en-US" dirty="0"/>
          </a:p>
        </p:txBody>
      </p:sp>
    </p:spTree>
    <p:extLst>
      <p:ext uri="{BB962C8B-B14F-4D97-AF65-F5344CB8AC3E}">
        <p14:creationId xmlns:p14="http://schemas.microsoft.com/office/powerpoint/2010/main" val="50609969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9144000" cy="1446550"/>
          </a:xfrm>
          <a:prstGeom prst="rect">
            <a:avLst/>
          </a:prstGeom>
          <a:solidFill>
            <a:schemeClr val="bg2"/>
          </a:solidFill>
        </p:spPr>
        <p:txBody>
          <a:bodyPr wrap="square" rtlCol="0">
            <a:spAutoFit/>
          </a:bodyPr>
          <a:lstStyle/>
          <a:p>
            <a:pPr algn="ctr"/>
            <a:r>
              <a:rPr lang="en-US" altLang="zh-CN" sz="4400" dirty="0" smtClean="0"/>
              <a:t>Chiral Anomaly in </a:t>
            </a:r>
            <a:r>
              <a:rPr lang="en-US" altLang="zh-CN" sz="4400" dirty="0"/>
              <a:t>the half-</a:t>
            </a:r>
            <a:r>
              <a:rPr lang="en-US" altLang="zh-CN" sz="4400" dirty="0" err="1"/>
              <a:t>Heusler</a:t>
            </a:r>
            <a:r>
              <a:rPr lang="en-US" altLang="zh-CN" sz="4400" dirty="0"/>
              <a:t> </a:t>
            </a:r>
            <a:r>
              <a:rPr lang="en-US" altLang="zh-CN" sz="4400" dirty="0" err="1"/>
              <a:t>GdPtBi</a:t>
            </a:r>
            <a:r>
              <a:rPr lang="en-US" altLang="zh-CN" sz="4400" dirty="0"/>
              <a:t> </a:t>
            </a:r>
            <a:endParaRPr lang="en-US" sz="4400" b="1" dirty="0"/>
          </a:p>
        </p:txBody>
      </p:sp>
      <p:pic>
        <p:nvPicPr>
          <p:cNvPr id="5" name="图片 4"/>
          <p:cNvPicPr>
            <a:picLocks noChangeAspect="1"/>
          </p:cNvPicPr>
          <p:nvPr/>
        </p:nvPicPr>
        <p:blipFill>
          <a:blip r:embed="rId3"/>
          <a:stretch>
            <a:fillRect/>
          </a:stretch>
        </p:blipFill>
        <p:spPr>
          <a:xfrm>
            <a:off x="782321" y="2477151"/>
            <a:ext cx="3852952" cy="3201209"/>
          </a:xfrm>
          <a:prstGeom prst="rect">
            <a:avLst/>
          </a:prstGeom>
        </p:spPr>
      </p:pic>
      <p:pic>
        <p:nvPicPr>
          <p:cNvPr id="6" name="图片 5"/>
          <p:cNvPicPr>
            <a:picLocks noChangeAspect="1"/>
          </p:cNvPicPr>
          <p:nvPr/>
        </p:nvPicPr>
        <p:blipFill>
          <a:blip r:embed="rId4"/>
          <a:stretch>
            <a:fillRect/>
          </a:stretch>
        </p:blipFill>
        <p:spPr>
          <a:xfrm>
            <a:off x="5124450" y="2868325"/>
            <a:ext cx="3602990" cy="3056565"/>
          </a:xfrm>
          <a:prstGeom prst="rect">
            <a:avLst/>
          </a:prstGeom>
        </p:spPr>
      </p:pic>
      <p:sp>
        <p:nvSpPr>
          <p:cNvPr id="7" name="文本框 6"/>
          <p:cNvSpPr txBox="1"/>
          <p:nvPr/>
        </p:nvSpPr>
        <p:spPr>
          <a:xfrm>
            <a:off x="2468880" y="1869440"/>
            <a:ext cx="826669" cy="369332"/>
          </a:xfrm>
          <a:prstGeom prst="rect">
            <a:avLst/>
          </a:prstGeom>
          <a:noFill/>
        </p:spPr>
        <p:txBody>
          <a:bodyPr wrap="none" rtlCol="0">
            <a:spAutoFit/>
          </a:bodyPr>
          <a:lstStyle/>
          <a:p>
            <a:r>
              <a:rPr kumimoji="1" lang="en-US" altLang="zh-CN" dirty="0" err="1" smtClean="0"/>
              <a:t>GdPtBi</a:t>
            </a:r>
            <a:endParaRPr kumimoji="1" lang="zh-CN" altLang="en-US" dirty="0"/>
          </a:p>
        </p:txBody>
      </p:sp>
      <p:sp>
        <p:nvSpPr>
          <p:cNvPr id="8" name="文本框 7"/>
          <p:cNvSpPr txBox="1"/>
          <p:nvPr/>
        </p:nvSpPr>
        <p:spPr>
          <a:xfrm>
            <a:off x="6441440" y="2021840"/>
            <a:ext cx="700770" cy="369332"/>
          </a:xfrm>
          <a:prstGeom prst="rect">
            <a:avLst/>
          </a:prstGeom>
          <a:noFill/>
        </p:spPr>
        <p:txBody>
          <a:bodyPr wrap="none" rtlCol="0">
            <a:spAutoFit/>
          </a:bodyPr>
          <a:lstStyle/>
          <a:p>
            <a:r>
              <a:rPr kumimoji="1" lang="en-US" altLang="zh-CN" dirty="0" smtClean="0"/>
              <a:t>Na</a:t>
            </a:r>
            <a:r>
              <a:rPr kumimoji="1" lang="en-US" altLang="zh-CN" baseline="-25000" dirty="0" smtClean="0"/>
              <a:t>3</a:t>
            </a:r>
            <a:r>
              <a:rPr kumimoji="1" lang="en-US" altLang="zh-CN" dirty="0" smtClean="0"/>
              <a:t>Bi</a:t>
            </a:r>
            <a:endParaRPr kumimoji="1" lang="zh-CN" altLang="en-US" dirty="0"/>
          </a:p>
        </p:txBody>
      </p:sp>
    </p:spTree>
    <p:extLst>
      <p:ext uri="{BB962C8B-B14F-4D97-AF65-F5344CB8AC3E}">
        <p14:creationId xmlns:p14="http://schemas.microsoft.com/office/powerpoint/2010/main" val="27570242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1211098"/>
            <a:ext cx="8229600" cy="5494501"/>
          </a:xfrm>
        </p:spPr>
        <p:txBody>
          <a:bodyPr>
            <a:normAutofit/>
          </a:bodyPr>
          <a:lstStyle/>
          <a:p>
            <a:r>
              <a:rPr kumimoji="1" lang="en-US" altLang="zh-CN" sz="2800" dirty="0" smtClean="0"/>
              <a:t>Negative </a:t>
            </a:r>
            <a:r>
              <a:rPr kumimoji="1" lang="en-US" altLang="zh-CN" sz="2800" dirty="0" smtClean="0"/>
              <a:t>longitudinal </a:t>
            </a:r>
            <a:r>
              <a:rPr kumimoji="1" lang="en-US" altLang="zh-CN" sz="2800" dirty="0" err="1" smtClean="0"/>
              <a:t>magnetoresistance</a:t>
            </a:r>
            <a:r>
              <a:rPr kumimoji="1" lang="en-US" altLang="zh-CN" sz="2800" dirty="0" smtClean="0"/>
              <a:t> </a:t>
            </a:r>
            <a:r>
              <a:rPr kumimoji="1" lang="en-US" altLang="zh-CN" sz="2800" dirty="0" smtClean="0"/>
              <a:t>in </a:t>
            </a:r>
            <a:r>
              <a:rPr kumimoji="1" lang="en-US" altLang="zh-CN" sz="2800" dirty="0" smtClean="0"/>
              <a:t>non-metallic </a:t>
            </a:r>
            <a:r>
              <a:rPr kumimoji="1" lang="en-US" altLang="zh-CN" sz="2800" dirty="0" smtClean="0"/>
              <a:t>Na</a:t>
            </a:r>
            <a:r>
              <a:rPr kumimoji="1" lang="en-US" altLang="zh-CN" sz="2800" baseline="-25000" dirty="0" smtClean="0"/>
              <a:t>3</a:t>
            </a:r>
            <a:r>
              <a:rPr kumimoji="1" lang="en-US" altLang="zh-CN" sz="2800" dirty="0" smtClean="0"/>
              <a:t>Bi.</a:t>
            </a:r>
            <a:endParaRPr kumimoji="1" lang="en-US" altLang="zh-CN" sz="2800" dirty="0" smtClean="0"/>
          </a:p>
          <a:p>
            <a:r>
              <a:rPr kumimoji="1" lang="en-US" altLang="zh-CN" sz="2800" dirty="0" smtClean="0"/>
              <a:t>Qualitatively </a:t>
            </a:r>
            <a:r>
              <a:rPr kumimoji="1" lang="en-US" altLang="zh-CN" sz="2800" dirty="0" smtClean="0"/>
              <a:t>consistent with the chiral anomaly effect by rotating both </a:t>
            </a:r>
            <a:r>
              <a:rPr kumimoji="1" lang="en-US" altLang="zh-CN" sz="2800" b="1" dirty="0" smtClean="0"/>
              <a:t>E</a:t>
            </a:r>
            <a:r>
              <a:rPr kumimoji="1" lang="en-US" altLang="zh-CN" sz="2800" dirty="0" smtClean="0"/>
              <a:t> and </a:t>
            </a:r>
            <a:r>
              <a:rPr kumimoji="1" lang="en-US" altLang="zh-CN" sz="2800" b="1" dirty="0" smtClean="0"/>
              <a:t>B</a:t>
            </a:r>
            <a:r>
              <a:rPr kumimoji="1" lang="en-US" altLang="zh-CN" sz="2800" dirty="0" smtClean="0"/>
              <a:t>.</a:t>
            </a:r>
          </a:p>
          <a:p>
            <a:r>
              <a:rPr kumimoji="1" lang="en-US" altLang="zh-CN" sz="2800" dirty="0" smtClean="0"/>
              <a:t>The </a:t>
            </a:r>
            <a:r>
              <a:rPr kumimoji="1" lang="en-US" altLang="zh-CN" sz="2800" dirty="0" smtClean="0"/>
              <a:t>axial </a:t>
            </a:r>
            <a:r>
              <a:rPr kumimoji="1" lang="en-US" altLang="zh-CN" sz="2800" dirty="0" smtClean="0"/>
              <a:t>current is locked to </a:t>
            </a:r>
            <a:r>
              <a:rPr kumimoji="1" lang="en-US" altLang="zh-CN" sz="2800" b="1" dirty="0" smtClean="0"/>
              <a:t>B</a:t>
            </a:r>
            <a:r>
              <a:rPr kumimoji="1" lang="en-US" altLang="zh-CN" sz="2800" dirty="0" smtClean="0"/>
              <a:t> </a:t>
            </a:r>
            <a:r>
              <a:rPr kumimoji="1" lang="en-US" altLang="zh-CN" sz="2800" dirty="0"/>
              <a:t>and </a:t>
            </a:r>
            <a:r>
              <a:rPr kumimoji="1" lang="en-US" altLang="zh-CN" sz="2800" b="1" dirty="0" smtClean="0"/>
              <a:t>E</a:t>
            </a:r>
            <a:r>
              <a:rPr kumimoji="1" lang="en-US" altLang="zh-CN" sz="2800" dirty="0" smtClean="0"/>
              <a:t>.</a:t>
            </a:r>
          </a:p>
          <a:p>
            <a:r>
              <a:rPr lang="el-GR" altLang="zh-CN" sz="2800" i="1" dirty="0"/>
              <a:t>τ</a:t>
            </a:r>
            <a:r>
              <a:rPr lang="en-US" altLang="zh-CN" sz="2800" i="1" baseline="-25000" dirty="0"/>
              <a:t>a</a:t>
            </a:r>
            <a:r>
              <a:rPr lang="en-US" altLang="zh-CN" sz="2800" baseline="-25000" dirty="0"/>
              <a:t> </a:t>
            </a:r>
            <a:r>
              <a:rPr lang="en-US" altLang="zh-CN" sz="2800" dirty="0"/>
              <a:t>~ 40 – 80 </a:t>
            </a:r>
            <a:r>
              <a:rPr lang="el-GR" altLang="zh-CN" sz="2800" i="1" dirty="0" smtClean="0"/>
              <a:t>τ</a:t>
            </a:r>
            <a:r>
              <a:rPr lang="en-US" altLang="zh-CN" sz="2800" i="1" baseline="-25000" dirty="0" smtClean="0"/>
              <a:t>0</a:t>
            </a:r>
            <a:endParaRPr kumimoji="1" lang="en-US" altLang="zh-CN" sz="2800" dirty="0" smtClean="0"/>
          </a:p>
          <a:p>
            <a:r>
              <a:rPr kumimoji="1" lang="en-US" altLang="zh-CN" sz="2800" dirty="0" err="1" smtClean="0"/>
              <a:t>GdPtBi</a:t>
            </a:r>
            <a:r>
              <a:rPr kumimoji="1" lang="en-US" altLang="zh-CN" sz="2800" dirty="0" smtClean="0"/>
              <a:t> shows evidence for the chiral anomaly effect</a:t>
            </a:r>
            <a:endParaRPr kumimoji="1" lang="zh-CN" altLang="en-US" sz="2800" dirty="0"/>
          </a:p>
        </p:txBody>
      </p:sp>
      <p:sp>
        <p:nvSpPr>
          <p:cNvPr id="4" name="TextBox 3"/>
          <p:cNvSpPr txBox="1"/>
          <p:nvPr/>
        </p:nvSpPr>
        <p:spPr>
          <a:xfrm>
            <a:off x="0" y="0"/>
            <a:ext cx="9144000" cy="769441"/>
          </a:xfrm>
          <a:prstGeom prst="rect">
            <a:avLst/>
          </a:prstGeom>
          <a:solidFill>
            <a:schemeClr val="bg2"/>
          </a:solidFill>
        </p:spPr>
        <p:txBody>
          <a:bodyPr wrap="square" rtlCol="0">
            <a:spAutoFit/>
          </a:bodyPr>
          <a:lstStyle/>
          <a:p>
            <a:pPr algn="ctr"/>
            <a:r>
              <a:rPr kumimoji="1" lang="en-US" altLang="zh-CN" sz="4400" dirty="0" smtClean="0"/>
              <a:t>Conclusion</a:t>
            </a:r>
            <a:endParaRPr lang="en-US" sz="4400" b="1" dirty="0"/>
          </a:p>
        </p:txBody>
      </p:sp>
    </p:spTree>
    <p:extLst>
      <p:ext uri="{BB962C8B-B14F-4D97-AF65-F5344CB8AC3E}">
        <p14:creationId xmlns:p14="http://schemas.microsoft.com/office/powerpoint/2010/main" val="226049630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877810" y="2769840"/>
            <a:ext cx="3849131" cy="1015663"/>
          </a:xfrm>
          <a:prstGeom prst="rect">
            <a:avLst/>
          </a:prstGeom>
          <a:noFill/>
        </p:spPr>
        <p:txBody>
          <a:bodyPr wrap="non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kumimoji="1" lang="en-US" altLang="zh-CN" sz="60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Thank You!</a:t>
            </a:r>
            <a:endParaRPr kumimoji="1" lang="zh-CN" alt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spTree>
    <p:extLst>
      <p:ext uri="{BB962C8B-B14F-4D97-AF65-F5344CB8AC3E}">
        <p14:creationId xmlns:p14="http://schemas.microsoft.com/office/powerpoint/2010/main" val="164017736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descr="c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5115" y="4245351"/>
            <a:ext cx="1825631" cy="1828800"/>
          </a:xfrm>
          <a:prstGeom prst="rect">
            <a:avLst/>
          </a:prstGeom>
        </p:spPr>
      </p:pic>
      <p:pic>
        <p:nvPicPr>
          <p:cNvPr id="25" name="图片 24" descr="c-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91115" y="4238486"/>
            <a:ext cx="1828800" cy="1828800"/>
          </a:xfrm>
          <a:prstGeom prst="rect">
            <a:avLst/>
          </a:prstGeom>
        </p:spPr>
      </p:pic>
      <p:sp>
        <p:nvSpPr>
          <p:cNvPr id="27" name="文本框 26"/>
          <p:cNvSpPr txBox="1"/>
          <p:nvPr/>
        </p:nvSpPr>
        <p:spPr>
          <a:xfrm>
            <a:off x="1144049" y="6152629"/>
            <a:ext cx="563526" cy="461665"/>
          </a:xfrm>
          <a:prstGeom prst="rect">
            <a:avLst/>
          </a:prstGeom>
          <a:noFill/>
        </p:spPr>
        <p:txBody>
          <a:bodyPr wrap="none" rtlCol="0">
            <a:spAutoFit/>
          </a:bodyPr>
          <a:lstStyle/>
          <a:p>
            <a:r>
              <a:rPr kumimoji="1" lang="en-US" altLang="zh-CN" sz="2400" dirty="0" smtClean="0"/>
              <a:t>= 1</a:t>
            </a:r>
            <a:endParaRPr kumimoji="1" lang="zh-CN" altLang="en-US" sz="2400" dirty="0"/>
          </a:p>
        </p:txBody>
      </p:sp>
      <p:pic>
        <p:nvPicPr>
          <p:cNvPr id="28" name="图片 27"/>
          <p:cNvPicPr>
            <a:picLocks noChangeAspect="1"/>
          </p:cNvPicPr>
          <p:nvPr/>
        </p:nvPicPr>
        <p:blipFill>
          <a:blip r:embed="rId6"/>
          <a:stretch>
            <a:fillRect/>
          </a:stretch>
        </p:blipFill>
        <p:spPr>
          <a:xfrm>
            <a:off x="928801" y="3595601"/>
            <a:ext cx="2288250" cy="649750"/>
          </a:xfrm>
          <a:prstGeom prst="rect">
            <a:avLst/>
          </a:prstGeom>
        </p:spPr>
      </p:pic>
      <p:pic>
        <p:nvPicPr>
          <p:cNvPr id="31" name="图片 30"/>
          <p:cNvPicPr>
            <a:picLocks noChangeAspect="1"/>
          </p:cNvPicPr>
          <p:nvPr/>
        </p:nvPicPr>
        <p:blipFill>
          <a:blip r:embed="rId7"/>
          <a:stretch>
            <a:fillRect/>
          </a:stretch>
        </p:blipFill>
        <p:spPr>
          <a:xfrm>
            <a:off x="928801" y="6264667"/>
            <a:ext cx="215248" cy="286998"/>
          </a:xfrm>
          <a:prstGeom prst="rect">
            <a:avLst/>
          </a:prstGeom>
        </p:spPr>
      </p:pic>
      <p:sp>
        <p:nvSpPr>
          <p:cNvPr id="32" name="文本框 31"/>
          <p:cNvSpPr txBox="1"/>
          <p:nvPr/>
        </p:nvSpPr>
        <p:spPr>
          <a:xfrm>
            <a:off x="3468945" y="6133342"/>
            <a:ext cx="657752" cy="461665"/>
          </a:xfrm>
          <a:prstGeom prst="rect">
            <a:avLst/>
          </a:prstGeom>
          <a:noFill/>
        </p:spPr>
        <p:txBody>
          <a:bodyPr wrap="none" rtlCol="0">
            <a:spAutoFit/>
          </a:bodyPr>
          <a:lstStyle/>
          <a:p>
            <a:r>
              <a:rPr kumimoji="1" lang="en-US" altLang="zh-CN" sz="2400" dirty="0" smtClean="0"/>
              <a:t>= -1</a:t>
            </a:r>
            <a:endParaRPr kumimoji="1" lang="zh-CN" altLang="en-US" sz="2400" dirty="0"/>
          </a:p>
        </p:txBody>
      </p:sp>
      <p:pic>
        <p:nvPicPr>
          <p:cNvPr id="33" name="图片 32"/>
          <p:cNvPicPr>
            <a:picLocks noChangeAspect="1"/>
          </p:cNvPicPr>
          <p:nvPr/>
        </p:nvPicPr>
        <p:blipFill>
          <a:blip r:embed="rId7"/>
          <a:stretch>
            <a:fillRect/>
          </a:stretch>
        </p:blipFill>
        <p:spPr>
          <a:xfrm>
            <a:off x="3253697" y="6245380"/>
            <a:ext cx="215248" cy="286998"/>
          </a:xfrm>
          <a:prstGeom prst="rect">
            <a:avLst/>
          </a:prstGeom>
        </p:spPr>
      </p:pic>
      <p:sp>
        <p:nvSpPr>
          <p:cNvPr id="34" name="TextBox 8"/>
          <p:cNvSpPr txBox="1"/>
          <p:nvPr/>
        </p:nvSpPr>
        <p:spPr>
          <a:xfrm>
            <a:off x="135870" y="1181014"/>
            <a:ext cx="4957366" cy="830997"/>
          </a:xfrm>
          <a:prstGeom prst="rect">
            <a:avLst/>
          </a:prstGeom>
          <a:solidFill>
            <a:srgbClr val="FFFFCC"/>
          </a:solidFill>
          <a:ln>
            <a:solidFill>
              <a:schemeClr val="tx1"/>
            </a:solidFill>
          </a:ln>
        </p:spPr>
        <p:txBody>
          <a:bodyPr wrap="square" rtlCol="0">
            <a:spAutoFit/>
          </a:bodyPr>
          <a:lstStyle/>
          <a:p>
            <a:r>
              <a:rPr kumimoji="1" lang="en-US" altLang="zh-CN" dirty="0"/>
              <a:t>Similar to magnetic monopoles, </a:t>
            </a:r>
            <a:r>
              <a:rPr kumimoji="1" lang="en-US" altLang="zh-CN" dirty="0" err="1"/>
              <a:t>Weyl</a:t>
            </a:r>
            <a:r>
              <a:rPr kumimoji="1" lang="en-US" altLang="zh-CN" dirty="0"/>
              <a:t> nodes</a:t>
            </a:r>
          </a:p>
          <a:p>
            <a:r>
              <a:rPr kumimoji="1" lang="en-US" altLang="zh-CN" dirty="0"/>
              <a:t>serve as the </a:t>
            </a:r>
            <a:r>
              <a:rPr kumimoji="1" lang="en-US" altLang="zh-CN" dirty="0" smtClean="0"/>
              <a:t>sources </a:t>
            </a:r>
            <a:r>
              <a:rPr kumimoji="1" lang="en-US" altLang="zh-CN" dirty="0"/>
              <a:t>and </a:t>
            </a:r>
            <a:r>
              <a:rPr kumimoji="1" lang="en-US" altLang="zh-CN" dirty="0" smtClean="0"/>
              <a:t>sinks </a:t>
            </a:r>
            <a:r>
              <a:rPr kumimoji="1" lang="en-US" altLang="zh-CN" dirty="0"/>
              <a:t>of </a:t>
            </a:r>
            <a:r>
              <a:rPr kumimoji="1" lang="en-US" altLang="zh-CN" dirty="0" smtClean="0"/>
              <a:t>the Berry </a:t>
            </a:r>
            <a:r>
              <a:rPr kumimoji="1" lang="en-US" altLang="zh-CN" dirty="0"/>
              <a:t>flux.</a:t>
            </a:r>
            <a:endParaRPr kumimoji="1" lang="zh-CN" altLang="en-US" dirty="0"/>
          </a:p>
          <a:p>
            <a:endParaRPr lang="en-US" baseline="-25000" dirty="0" smtClean="0"/>
          </a:p>
        </p:txBody>
      </p:sp>
      <p:pic>
        <p:nvPicPr>
          <p:cNvPr id="43" name="图片 42" descr="Wely_node_arc.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19471" y="1707765"/>
            <a:ext cx="2533657" cy="1632719"/>
          </a:xfrm>
          <a:prstGeom prst="rect">
            <a:avLst/>
          </a:prstGeom>
        </p:spPr>
      </p:pic>
      <p:sp>
        <p:nvSpPr>
          <p:cNvPr id="45" name="文本框 44"/>
          <p:cNvSpPr txBox="1"/>
          <p:nvPr/>
        </p:nvSpPr>
        <p:spPr>
          <a:xfrm>
            <a:off x="5699730" y="3465501"/>
            <a:ext cx="3444270" cy="646331"/>
          </a:xfrm>
          <a:prstGeom prst="rect">
            <a:avLst/>
          </a:prstGeom>
          <a:noFill/>
        </p:spPr>
        <p:txBody>
          <a:bodyPr wrap="square" rtlCol="0">
            <a:spAutoFit/>
          </a:bodyPr>
          <a:lstStyle/>
          <a:p>
            <a:r>
              <a:rPr kumimoji="1" lang="en-US" altLang="zh-CN" dirty="0" smtClean="0"/>
              <a:t>Fermi </a:t>
            </a:r>
            <a:r>
              <a:rPr kumimoji="1" lang="en-US" altLang="zh-CN" dirty="0" smtClean="0"/>
              <a:t>arcs</a:t>
            </a:r>
            <a:r>
              <a:rPr kumimoji="1" lang="en-US" altLang="zh-CN" dirty="0"/>
              <a:t> </a:t>
            </a:r>
            <a:r>
              <a:rPr kumimoji="1" lang="en-US" altLang="zh-CN" dirty="0" smtClean="0"/>
              <a:t>connecting </a:t>
            </a:r>
            <a:r>
              <a:rPr kumimoji="1" lang="en-US" altLang="zh-CN" dirty="0" smtClean="0"/>
              <a:t>two </a:t>
            </a:r>
            <a:r>
              <a:rPr kumimoji="1" lang="en-US" altLang="zh-CN" dirty="0" err="1" smtClean="0"/>
              <a:t>Weyl</a:t>
            </a:r>
            <a:r>
              <a:rPr kumimoji="1" lang="en-US" altLang="zh-CN" dirty="0" smtClean="0"/>
              <a:t> </a:t>
            </a:r>
            <a:r>
              <a:rPr kumimoji="1" lang="en-US" altLang="zh-CN" dirty="0" smtClean="0"/>
              <a:t>nodes on the surface of </a:t>
            </a:r>
            <a:r>
              <a:rPr kumimoji="1" lang="en-US" altLang="zh-CN" dirty="0" err="1" smtClean="0"/>
              <a:t>TaAs</a:t>
            </a:r>
            <a:r>
              <a:rPr kumimoji="1" lang="en-US" altLang="zh-CN" dirty="0" smtClean="0"/>
              <a:t> </a:t>
            </a:r>
            <a:endParaRPr kumimoji="1" lang="en-US" altLang="zh-CN" dirty="0" smtClean="0"/>
          </a:p>
        </p:txBody>
      </p:sp>
      <p:sp>
        <p:nvSpPr>
          <p:cNvPr id="50" name="TextBox 8"/>
          <p:cNvSpPr txBox="1"/>
          <p:nvPr/>
        </p:nvSpPr>
        <p:spPr>
          <a:xfrm>
            <a:off x="5560001" y="779016"/>
            <a:ext cx="3476653" cy="830997"/>
          </a:xfrm>
          <a:prstGeom prst="rect">
            <a:avLst/>
          </a:prstGeom>
          <a:solidFill>
            <a:srgbClr val="FFFFCC"/>
          </a:solidFill>
          <a:ln>
            <a:solidFill>
              <a:schemeClr val="tx1"/>
            </a:solidFill>
          </a:ln>
        </p:spPr>
        <p:txBody>
          <a:bodyPr wrap="square" rtlCol="0">
            <a:spAutoFit/>
          </a:bodyPr>
          <a:lstStyle/>
          <a:p>
            <a:r>
              <a:rPr kumimoji="1" lang="en-US" altLang="zh-CN" dirty="0" err="1"/>
              <a:t>Weyl</a:t>
            </a:r>
            <a:r>
              <a:rPr kumimoji="1" lang="en-US" altLang="zh-CN" dirty="0"/>
              <a:t> branches have a linear </a:t>
            </a:r>
          </a:p>
          <a:p>
            <a:r>
              <a:rPr kumimoji="1" lang="en-US" altLang="zh-CN" dirty="0"/>
              <a:t>energy-momentum </a:t>
            </a:r>
            <a:r>
              <a:rPr kumimoji="1" lang="en-US" altLang="zh-CN" dirty="0" smtClean="0"/>
              <a:t>dispersion.</a:t>
            </a:r>
            <a:endParaRPr kumimoji="1" lang="zh-CN" altLang="en-US" dirty="0"/>
          </a:p>
          <a:p>
            <a:endParaRPr lang="en-US" baseline="-25000" dirty="0" smtClean="0"/>
          </a:p>
        </p:txBody>
      </p:sp>
      <p:sp>
        <p:nvSpPr>
          <p:cNvPr id="22"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err="1" smtClean="0"/>
              <a:t>Weyl</a:t>
            </a:r>
            <a:r>
              <a:rPr kumimoji="1" lang="en-US" altLang="zh-CN" sz="4000" dirty="0" smtClean="0"/>
              <a:t> </a:t>
            </a:r>
            <a:r>
              <a:rPr kumimoji="1" lang="en-US" altLang="zh-CN" sz="4000" dirty="0" smtClean="0"/>
              <a:t>Node and </a:t>
            </a:r>
            <a:r>
              <a:rPr kumimoji="1" lang="en-US" altLang="zh-CN" sz="4000" dirty="0" err="1" smtClean="0"/>
              <a:t>Weyl</a:t>
            </a:r>
            <a:r>
              <a:rPr kumimoji="1" lang="en-US" altLang="zh-CN" sz="4000" dirty="0" smtClean="0"/>
              <a:t> Semimetal</a:t>
            </a:r>
            <a:endParaRPr lang="en-US" sz="4000" b="1" dirty="0"/>
          </a:p>
        </p:txBody>
      </p:sp>
      <p:graphicFrame>
        <p:nvGraphicFramePr>
          <p:cNvPr id="23" name="对象 22"/>
          <p:cNvGraphicFramePr>
            <a:graphicFrameLocks noChangeAspect="1"/>
          </p:cNvGraphicFramePr>
          <p:nvPr>
            <p:extLst>
              <p:ext uri="{D42A27DB-BD31-4B8C-83A1-F6EECF244321}">
                <p14:modId xmlns:p14="http://schemas.microsoft.com/office/powerpoint/2010/main" val="1572716746"/>
              </p:ext>
            </p:extLst>
          </p:nvPr>
        </p:nvGraphicFramePr>
        <p:xfrm>
          <a:off x="4698494" y="2899169"/>
          <a:ext cx="114300" cy="165100"/>
        </p:xfrm>
        <a:graphic>
          <a:graphicData uri="http://schemas.openxmlformats.org/presentationml/2006/ole">
            <mc:AlternateContent xmlns:mc="http://schemas.openxmlformats.org/markup-compatibility/2006">
              <mc:Choice xmlns:v="urn:schemas-microsoft-com:vml" Requires="v">
                <p:oleObj spid="_x0000_s1259" name="公式" r:id="rId9" imgW="114300" imgH="165100" progId="Equation.3">
                  <p:embed/>
                </p:oleObj>
              </mc:Choice>
              <mc:Fallback>
                <p:oleObj name="公式" r:id="rId9" imgW="114300" imgH="165100" progId="Equation.3">
                  <p:embed/>
                  <p:pic>
                    <p:nvPicPr>
                      <p:cNvPr id="0" name=""/>
                      <p:cNvPicPr/>
                      <p:nvPr/>
                    </p:nvPicPr>
                    <p:blipFill>
                      <a:blip r:embed="rId10"/>
                      <a:stretch>
                        <a:fillRect/>
                      </a:stretch>
                    </p:blipFill>
                    <p:spPr>
                      <a:xfrm>
                        <a:off x="4698494" y="2899169"/>
                        <a:ext cx="114300" cy="165100"/>
                      </a:xfrm>
                      <a:prstGeom prst="rect">
                        <a:avLst/>
                      </a:prstGeom>
                    </p:spPr>
                  </p:pic>
                </p:oleObj>
              </mc:Fallback>
            </mc:AlternateContent>
          </a:graphicData>
        </a:graphic>
      </p:graphicFrame>
      <p:graphicFrame>
        <p:nvGraphicFramePr>
          <p:cNvPr id="35" name="对象 34"/>
          <p:cNvGraphicFramePr>
            <a:graphicFrameLocks noChangeAspect="1"/>
          </p:cNvGraphicFramePr>
          <p:nvPr>
            <p:extLst>
              <p:ext uri="{D42A27DB-BD31-4B8C-83A1-F6EECF244321}">
                <p14:modId xmlns:p14="http://schemas.microsoft.com/office/powerpoint/2010/main" val="929153873"/>
              </p:ext>
            </p:extLst>
          </p:nvPr>
        </p:nvGraphicFramePr>
        <p:xfrm>
          <a:off x="4516586" y="3030105"/>
          <a:ext cx="72774" cy="105118"/>
        </p:xfrm>
        <a:graphic>
          <a:graphicData uri="http://schemas.openxmlformats.org/presentationml/2006/ole">
            <mc:AlternateContent xmlns:mc="http://schemas.openxmlformats.org/markup-compatibility/2006">
              <mc:Choice xmlns:v="urn:schemas-microsoft-com:vml" Requires="v">
                <p:oleObj spid="_x0000_s1260" name="公式" r:id="rId11" imgW="114300" imgH="165100" progId="Equation.3">
                  <p:embed/>
                </p:oleObj>
              </mc:Choice>
              <mc:Fallback>
                <p:oleObj name="公式" r:id="rId11" imgW="114300" imgH="165100" progId="Equation.3">
                  <p:embed/>
                  <p:pic>
                    <p:nvPicPr>
                      <p:cNvPr id="0" name=""/>
                      <p:cNvPicPr/>
                      <p:nvPr/>
                    </p:nvPicPr>
                    <p:blipFill>
                      <a:blip r:embed="rId10"/>
                      <a:stretch>
                        <a:fillRect/>
                      </a:stretch>
                    </p:blipFill>
                    <p:spPr>
                      <a:xfrm>
                        <a:off x="4516586" y="3030105"/>
                        <a:ext cx="72774" cy="105118"/>
                      </a:xfrm>
                      <a:prstGeom prst="rect">
                        <a:avLst/>
                      </a:prstGeom>
                    </p:spPr>
                  </p:pic>
                </p:oleObj>
              </mc:Fallback>
            </mc:AlternateContent>
          </a:graphicData>
        </a:graphic>
      </p:graphicFrame>
      <p:pic>
        <p:nvPicPr>
          <p:cNvPr id="42" name="图片 41"/>
          <p:cNvPicPr>
            <a:picLocks noChangeAspect="1"/>
          </p:cNvPicPr>
          <p:nvPr/>
        </p:nvPicPr>
        <p:blipFill>
          <a:blip r:embed="rId12"/>
          <a:stretch>
            <a:fillRect/>
          </a:stretch>
        </p:blipFill>
        <p:spPr>
          <a:xfrm>
            <a:off x="2348543" y="2328046"/>
            <a:ext cx="2813310" cy="571123"/>
          </a:xfrm>
          <a:prstGeom prst="rect">
            <a:avLst/>
          </a:prstGeom>
        </p:spPr>
      </p:pic>
      <p:pic>
        <p:nvPicPr>
          <p:cNvPr id="44" name="图片 43"/>
          <p:cNvPicPr>
            <a:picLocks noChangeAspect="1"/>
          </p:cNvPicPr>
          <p:nvPr/>
        </p:nvPicPr>
        <p:blipFill>
          <a:blip r:embed="rId13"/>
          <a:stretch>
            <a:fillRect/>
          </a:stretch>
        </p:blipFill>
        <p:spPr>
          <a:xfrm>
            <a:off x="2614553" y="2899169"/>
            <a:ext cx="2093816" cy="508208"/>
          </a:xfrm>
          <a:prstGeom prst="rect">
            <a:avLst/>
          </a:prstGeom>
        </p:spPr>
      </p:pic>
      <p:pic>
        <p:nvPicPr>
          <p:cNvPr id="46" name="图片 45"/>
          <p:cNvPicPr>
            <a:picLocks noChangeAspect="1"/>
          </p:cNvPicPr>
          <p:nvPr/>
        </p:nvPicPr>
        <p:blipFill>
          <a:blip r:embed="rId14"/>
          <a:stretch>
            <a:fillRect/>
          </a:stretch>
        </p:blipFill>
        <p:spPr>
          <a:xfrm>
            <a:off x="5727091" y="4080933"/>
            <a:ext cx="3135592" cy="2150120"/>
          </a:xfrm>
          <a:prstGeom prst="rect">
            <a:avLst/>
          </a:prstGeom>
        </p:spPr>
      </p:pic>
      <p:sp>
        <p:nvSpPr>
          <p:cNvPr id="48" name="文本框 47"/>
          <p:cNvSpPr txBox="1"/>
          <p:nvPr/>
        </p:nvSpPr>
        <p:spPr>
          <a:xfrm>
            <a:off x="6018261" y="6347712"/>
            <a:ext cx="2701957" cy="369332"/>
          </a:xfrm>
          <a:prstGeom prst="rect">
            <a:avLst/>
          </a:prstGeom>
          <a:noFill/>
        </p:spPr>
        <p:txBody>
          <a:bodyPr wrap="none" rtlCol="0">
            <a:spAutoFit/>
          </a:bodyPr>
          <a:lstStyle/>
          <a:p>
            <a:r>
              <a:rPr kumimoji="1" lang="en-US" altLang="zh-CN" dirty="0" err="1" smtClean="0"/>
              <a:t>Hasan</a:t>
            </a:r>
            <a:r>
              <a:rPr kumimoji="1" lang="en-US" altLang="zh-CN" dirty="0" smtClean="0"/>
              <a:t> group, Science 2015</a:t>
            </a:r>
            <a:endParaRPr kumimoji="1" lang="zh-CN" altLang="en-US" dirty="0"/>
          </a:p>
        </p:txBody>
      </p:sp>
      <p:sp>
        <p:nvSpPr>
          <p:cNvPr id="2" name="矩形 1"/>
          <p:cNvSpPr/>
          <p:nvPr/>
        </p:nvSpPr>
        <p:spPr>
          <a:xfrm>
            <a:off x="5727091" y="4080933"/>
            <a:ext cx="171186" cy="31420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689470" y="2957102"/>
            <a:ext cx="1086130" cy="369332"/>
          </a:xfrm>
          <a:prstGeom prst="rect">
            <a:avLst/>
          </a:prstGeom>
        </p:spPr>
        <p:txBody>
          <a:bodyPr wrap="none">
            <a:spAutoFit/>
          </a:bodyPr>
          <a:lstStyle/>
          <a:p>
            <a:r>
              <a:rPr kumimoji="1" lang="en-US" altLang="zh-CN" dirty="0"/>
              <a:t>Berry flux</a:t>
            </a:r>
            <a:endParaRPr lang="zh-CN" altLang="en-US" dirty="0"/>
          </a:p>
        </p:txBody>
      </p:sp>
      <p:sp>
        <p:nvSpPr>
          <p:cNvPr id="49" name="矩形 48"/>
          <p:cNvSpPr/>
          <p:nvPr/>
        </p:nvSpPr>
        <p:spPr>
          <a:xfrm>
            <a:off x="31638" y="2399341"/>
            <a:ext cx="2239728" cy="369332"/>
          </a:xfrm>
          <a:prstGeom prst="rect">
            <a:avLst/>
          </a:prstGeom>
        </p:spPr>
        <p:txBody>
          <a:bodyPr wrap="none">
            <a:spAutoFit/>
          </a:bodyPr>
          <a:lstStyle/>
          <a:p>
            <a:r>
              <a:rPr kumimoji="1" lang="en-US" altLang="zh-CN" dirty="0"/>
              <a:t>Berry </a:t>
            </a:r>
            <a:r>
              <a:rPr kumimoji="1" lang="en-US" altLang="zh-CN" dirty="0" smtClean="0"/>
              <a:t>vector potential</a:t>
            </a:r>
            <a:endParaRPr lang="zh-CN" altLang="en-US" dirty="0"/>
          </a:p>
        </p:txBody>
      </p:sp>
    </p:spTree>
    <p:extLst>
      <p:ext uri="{BB962C8B-B14F-4D97-AF65-F5344CB8AC3E}">
        <p14:creationId xmlns:p14="http://schemas.microsoft.com/office/powerpoint/2010/main" val="122525435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00042" y="3407861"/>
            <a:ext cx="3597109" cy="646331"/>
          </a:xfrm>
          <a:prstGeom prst="rect">
            <a:avLst/>
          </a:prstGeom>
          <a:noFill/>
        </p:spPr>
        <p:txBody>
          <a:bodyPr wrap="none" rtlCol="0">
            <a:spAutoFit/>
          </a:bodyPr>
          <a:lstStyle/>
          <a:p>
            <a:r>
              <a:rPr kumimoji="1" lang="en-US" altLang="zh-CN" dirty="0" smtClean="0"/>
              <a:t>In Na</a:t>
            </a:r>
            <a:r>
              <a:rPr kumimoji="1" lang="en-US" altLang="zh-CN" baseline="-25000" dirty="0" smtClean="0"/>
              <a:t>3</a:t>
            </a:r>
            <a:r>
              <a:rPr kumimoji="1" lang="en-US" altLang="zh-CN" dirty="0" smtClean="0"/>
              <a:t>Bi, the Dirac node is protected </a:t>
            </a:r>
          </a:p>
          <a:p>
            <a:r>
              <a:rPr kumimoji="1" lang="en-US" altLang="zh-CN" dirty="0" smtClean="0"/>
              <a:t>by </a:t>
            </a:r>
            <a:r>
              <a:rPr kumimoji="1" lang="en-US" altLang="zh-CN" i="1" dirty="0" smtClean="0"/>
              <a:t>C</a:t>
            </a:r>
            <a:r>
              <a:rPr kumimoji="1" lang="en-US" altLang="zh-CN" i="1" baseline="-25000" dirty="0" smtClean="0"/>
              <a:t>3</a:t>
            </a:r>
            <a:r>
              <a:rPr kumimoji="1" lang="en-US" altLang="zh-CN" dirty="0" smtClean="0"/>
              <a:t> symmetry</a:t>
            </a:r>
            <a:endParaRPr kumimoji="1" lang="zh-CN" altLang="en-US" baseline="-25000" dirty="0"/>
          </a:p>
        </p:txBody>
      </p:sp>
      <p:sp>
        <p:nvSpPr>
          <p:cNvPr id="10" name="TextBox 8"/>
          <p:cNvSpPr txBox="1"/>
          <p:nvPr/>
        </p:nvSpPr>
        <p:spPr>
          <a:xfrm>
            <a:off x="3315614" y="1400224"/>
            <a:ext cx="5698293" cy="1384995"/>
          </a:xfrm>
          <a:prstGeom prst="rect">
            <a:avLst/>
          </a:prstGeom>
          <a:solidFill>
            <a:srgbClr val="FFFFCC"/>
          </a:solidFill>
          <a:ln>
            <a:solidFill>
              <a:schemeClr val="tx1"/>
            </a:solidFill>
          </a:ln>
        </p:spPr>
        <p:txBody>
          <a:bodyPr wrap="square" rtlCol="0">
            <a:spAutoFit/>
          </a:bodyPr>
          <a:lstStyle/>
          <a:p>
            <a:r>
              <a:rPr kumimoji="1" lang="en-US" altLang="zh-CN" dirty="0" smtClean="0"/>
              <a:t>Time-</a:t>
            </a:r>
            <a:r>
              <a:rPr kumimoji="1" lang="en-US" altLang="zh-CN" dirty="0" smtClean="0"/>
              <a:t>reversal (T) </a:t>
            </a:r>
            <a:r>
              <a:rPr kumimoji="1" lang="en-US" altLang="zh-CN" dirty="0"/>
              <a:t>&amp; </a:t>
            </a:r>
            <a:r>
              <a:rPr kumimoji="1" lang="en-US" altLang="zh-CN" dirty="0" smtClean="0"/>
              <a:t>inversion (I) </a:t>
            </a:r>
            <a:r>
              <a:rPr kumimoji="1" lang="en-US" altLang="zh-CN" dirty="0" smtClean="0"/>
              <a:t>symmetries </a:t>
            </a:r>
            <a:r>
              <a:rPr kumimoji="1" lang="en-US" altLang="zh-CN" dirty="0" smtClean="0"/>
              <a:t>pin opposite </a:t>
            </a:r>
            <a:r>
              <a:rPr kumimoji="1" lang="en-US" altLang="zh-CN" dirty="0" err="1" smtClean="0"/>
              <a:t>Weyl</a:t>
            </a:r>
            <a:r>
              <a:rPr kumimoji="1" lang="en-US" altLang="zh-CN" dirty="0" smtClean="0"/>
              <a:t> </a:t>
            </a:r>
            <a:r>
              <a:rPr kumimoji="1" lang="en-US" altLang="zh-CN" dirty="0"/>
              <a:t>nodes </a:t>
            </a:r>
            <a:r>
              <a:rPr kumimoji="1" lang="en-US" altLang="zh-CN" dirty="0" smtClean="0"/>
              <a:t>at </a:t>
            </a:r>
            <a:r>
              <a:rPr kumimoji="1" lang="en-US" altLang="zh-CN" dirty="0"/>
              <a:t>the same </a:t>
            </a:r>
            <a:r>
              <a:rPr kumimoji="1" lang="en-US" altLang="zh-CN" dirty="0" smtClean="0"/>
              <a:t>point in the </a:t>
            </a:r>
            <a:r>
              <a:rPr kumimoji="1" lang="en-US" altLang="zh-CN" dirty="0" err="1" smtClean="0"/>
              <a:t>Brillouin</a:t>
            </a:r>
            <a:r>
              <a:rPr kumimoji="1" lang="en-US" altLang="zh-CN" dirty="0" smtClean="0"/>
              <a:t> </a:t>
            </a:r>
            <a:r>
              <a:rPr kumimoji="1" lang="en-US" altLang="zh-CN" dirty="0" smtClean="0"/>
              <a:t>zone. With the point </a:t>
            </a:r>
            <a:r>
              <a:rPr kumimoji="1" lang="en-US" altLang="zh-CN" dirty="0" smtClean="0"/>
              <a:t>group </a:t>
            </a:r>
            <a:r>
              <a:rPr kumimoji="1" lang="en-US" altLang="zh-CN" dirty="0" smtClean="0"/>
              <a:t>symmetries</a:t>
            </a:r>
            <a:r>
              <a:rPr kumimoji="1" lang="en-US" altLang="zh-CN" dirty="0"/>
              <a:t>, </a:t>
            </a:r>
            <a:r>
              <a:rPr kumimoji="1" lang="en-US" altLang="zh-CN" dirty="0" smtClean="0"/>
              <a:t>the gap-opening </a:t>
            </a:r>
            <a:r>
              <a:rPr kumimoji="1" lang="en-US" altLang="zh-CN" dirty="0"/>
              <a:t>is </a:t>
            </a:r>
            <a:r>
              <a:rPr kumimoji="1" lang="en-US" altLang="zh-CN" dirty="0" smtClean="0"/>
              <a:t>prevented. </a:t>
            </a:r>
            <a:r>
              <a:rPr kumimoji="1" lang="en-US" altLang="zh-CN" dirty="0" smtClean="0"/>
              <a:t>When T or I are broken, the </a:t>
            </a:r>
            <a:r>
              <a:rPr kumimoji="1" lang="en-US" altLang="zh-CN" dirty="0" err="1" smtClean="0"/>
              <a:t>Weyl</a:t>
            </a:r>
            <a:r>
              <a:rPr kumimoji="1" lang="en-US" altLang="zh-CN" dirty="0" smtClean="0"/>
              <a:t> </a:t>
            </a:r>
            <a:r>
              <a:rPr kumimoji="1" lang="en-US" altLang="zh-CN" dirty="0" smtClean="0"/>
              <a:t>nodes will be </a:t>
            </a:r>
            <a:r>
              <a:rPr kumimoji="1" lang="en-US" altLang="zh-CN" dirty="0" smtClean="0"/>
              <a:t>separated.</a:t>
            </a:r>
            <a:endParaRPr kumimoji="1" lang="en-US" altLang="zh-CN" dirty="0"/>
          </a:p>
          <a:p>
            <a:endParaRPr lang="en-US" baseline="-25000" dirty="0" smtClean="0"/>
          </a:p>
        </p:txBody>
      </p:sp>
      <p:sp>
        <p:nvSpPr>
          <p:cNvPr id="13" name="文本框 12"/>
          <p:cNvSpPr txBox="1"/>
          <p:nvPr/>
        </p:nvSpPr>
        <p:spPr>
          <a:xfrm>
            <a:off x="2917342" y="6106969"/>
            <a:ext cx="2307242" cy="369332"/>
          </a:xfrm>
          <a:prstGeom prst="rect">
            <a:avLst/>
          </a:prstGeom>
          <a:noFill/>
        </p:spPr>
        <p:txBody>
          <a:bodyPr wrap="none" rtlCol="0">
            <a:spAutoFit/>
          </a:bodyPr>
          <a:lstStyle/>
          <a:p>
            <a:r>
              <a:rPr kumimoji="1" lang="en-US" altLang="zh-CN" dirty="0" smtClean="0"/>
              <a:t>Wang et. al., PRB 2012</a:t>
            </a:r>
            <a:endParaRPr kumimoji="1" lang="zh-CN" altLang="en-US" dirty="0"/>
          </a:p>
        </p:txBody>
      </p:sp>
      <p:sp>
        <p:nvSpPr>
          <p:cNvPr id="15" name="文本框 14"/>
          <p:cNvSpPr txBox="1"/>
          <p:nvPr/>
        </p:nvSpPr>
        <p:spPr>
          <a:xfrm>
            <a:off x="4948642" y="3534364"/>
            <a:ext cx="3578032" cy="646331"/>
          </a:xfrm>
          <a:prstGeom prst="rect">
            <a:avLst/>
          </a:prstGeom>
          <a:noFill/>
        </p:spPr>
        <p:txBody>
          <a:bodyPr wrap="square" rtlCol="0">
            <a:spAutoFit/>
          </a:bodyPr>
          <a:lstStyle/>
          <a:p>
            <a:r>
              <a:rPr kumimoji="1" lang="en-US" altLang="zh-CN" dirty="0" smtClean="0"/>
              <a:t>Below </a:t>
            </a:r>
            <a:r>
              <a:rPr kumimoji="1" lang="en-US" altLang="zh-CN" dirty="0" smtClean="0"/>
              <a:t>shows how the Dirac node is split by the magnetic field</a:t>
            </a:r>
            <a:endParaRPr kumimoji="1" lang="zh-CN" altLang="en-US" baseline="-25000" dirty="0"/>
          </a:p>
        </p:txBody>
      </p:sp>
      <p:sp>
        <p:nvSpPr>
          <p:cNvPr id="11"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smtClean="0"/>
              <a:t>Dirac Semimetal</a:t>
            </a:r>
            <a:endParaRPr lang="en-US" sz="4000" b="1" dirty="0"/>
          </a:p>
        </p:txBody>
      </p:sp>
      <p:pic>
        <p:nvPicPr>
          <p:cNvPr id="2" name="图片 1"/>
          <p:cNvPicPr>
            <a:picLocks noChangeAspect="1"/>
          </p:cNvPicPr>
          <p:nvPr/>
        </p:nvPicPr>
        <p:blipFill>
          <a:blip r:embed="rId3"/>
          <a:stretch>
            <a:fillRect/>
          </a:stretch>
        </p:blipFill>
        <p:spPr>
          <a:xfrm>
            <a:off x="4741122" y="4282580"/>
            <a:ext cx="3486642" cy="1382634"/>
          </a:xfrm>
          <a:prstGeom prst="rect">
            <a:avLst/>
          </a:prstGeom>
        </p:spPr>
      </p:pic>
      <p:pic>
        <p:nvPicPr>
          <p:cNvPr id="4" name="图片 3" descr="Dirac_2cones.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519" y="1074533"/>
            <a:ext cx="3104135" cy="2006903"/>
          </a:xfrm>
          <a:prstGeom prst="rect">
            <a:avLst/>
          </a:prstGeom>
        </p:spPr>
      </p:pic>
      <p:pic>
        <p:nvPicPr>
          <p:cNvPr id="16" name="图片 15"/>
          <p:cNvPicPr>
            <a:picLocks noChangeAspect="1"/>
          </p:cNvPicPr>
          <p:nvPr/>
        </p:nvPicPr>
        <p:blipFill>
          <a:blip r:embed="rId5"/>
          <a:stretch>
            <a:fillRect/>
          </a:stretch>
        </p:blipFill>
        <p:spPr>
          <a:xfrm>
            <a:off x="995409" y="4180695"/>
            <a:ext cx="1921933" cy="2162175"/>
          </a:xfrm>
          <a:prstGeom prst="rect">
            <a:avLst/>
          </a:prstGeom>
        </p:spPr>
      </p:pic>
    </p:spTree>
    <p:extLst>
      <p:ext uri="{BB962C8B-B14F-4D97-AF65-F5344CB8AC3E}">
        <p14:creationId xmlns:p14="http://schemas.microsoft.com/office/powerpoint/2010/main" val="350115082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p:cNvSpPr txBox="1"/>
          <p:nvPr/>
        </p:nvSpPr>
        <p:spPr>
          <a:xfrm>
            <a:off x="4242289" y="1370748"/>
            <a:ext cx="3749919" cy="646331"/>
          </a:xfrm>
          <a:prstGeom prst="rect">
            <a:avLst/>
          </a:prstGeom>
          <a:noFill/>
        </p:spPr>
        <p:txBody>
          <a:bodyPr wrap="square" rtlCol="0">
            <a:spAutoFit/>
          </a:bodyPr>
          <a:lstStyle/>
          <a:p>
            <a:r>
              <a:rPr lang="en-US" dirty="0" smtClean="0"/>
              <a:t>Only Na</a:t>
            </a:r>
            <a:r>
              <a:rPr lang="en-US" dirty="0" smtClean="0"/>
              <a:t>-3</a:t>
            </a:r>
            <a:r>
              <a:rPr lang="en-US" i="1" dirty="0" smtClean="0"/>
              <a:t>s</a:t>
            </a:r>
            <a:r>
              <a:rPr lang="en-US" dirty="0" smtClean="0"/>
              <a:t> and Bi-</a:t>
            </a:r>
            <a:r>
              <a:rPr lang="en-US" dirty="0" smtClean="0"/>
              <a:t>6</a:t>
            </a:r>
            <a:r>
              <a:rPr lang="en-US" i="1" dirty="0" smtClean="0"/>
              <a:t>p </a:t>
            </a:r>
            <a:r>
              <a:rPr lang="en-US" dirty="0" smtClean="0"/>
              <a:t>states </a:t>
            </a:r>
            <a:r>
              <a:rPr lang="en-US" dirty="0" smtClean="0"/>
              <a:t>lie near Fermi energy</a:t>
            </a:r>
            <a:r>
              <a:rPr lang="en-US" dirty="0" smtClean="0"/>
              <a:t>.</a:t>
            </a:r>
            <a:endParaRPr lang="en-US" dirty="0" smtClean="0"/>
          </a:p>
        </p:txBody>
      </p:sp>
      <p:sp>
        <p:nvSpPr>
          <p:cNvPr id="21" name="TextBox 20"/>
          <p:cNvSpPr txBox="1"/>
          <p:nvPr/>
        </p:nvSpPr>
        <p:spPr>
          <a:xfrm>
            <a:off x="4213943" y="2402558"/>
            <a:ext cx="4126322" cy="923330"/>
          </a:xfrm>
          <a:prstGeom prst="rect">
            <a:avLst/>
          </a:prstGeom>
          <a:noFill/>
        </p:spPr>
        <p:txBody>
          <a:bodyPr wrap="none" rtlCol="0">
            <a:spAutoFit/>
          </a:bodyPr>
          <a:lstStyle/>
          <a:p>
            <a:r>
              <a:rPr lang="en-US" dirty="0" smtClean="0"/>
              <a:t>Crossings protected against gap formation</a:t>
            </a:r>
          </a:p>
          <a:p>
            <a:r>
              <a:rPr lang="en-US" dirty="0" smtClean="0"/>
              <a:t>---  |S) and |P) states belong to different</a:t>
            </a:r>
          </a:p>
          <a:p>
            <a:r>
              <a:rPr lang="en-US" dirty="0" smtClean="0"/>
              <a:t>irreducible representations of </a:t>
            </a:r>
            <a:r>
              <a:rPr lang="en-US" i="1" dirty="0" smtClean="0"/>
              <a:t>C</a:t>
            </a:r>
            <a:r>
              <a:rPr lang="en-US" baseline="-25000" dirty="0" smtClean="0"/>
              <a:t>3</a:t>
            </a:r>
            <a:r>
              <a:rPr lang="en-US" dirty="0" smtClean="0"/>
              <a:t>.</a:t>
            </a:r>
            <a:endParaRPr lang="en-US" dirty="0"/>
          </a:p>
        </p:txBody>
      </p:sp>
      <p:sp>
        <p:nvSpPr>
          <p:cNvPr id="22" name="TextBox 21"/>
          <p:cNvSpPr txBox="1"/>
          <p:nvPr/>
        </p:nvSpPr>
        <p:spPr>
          <a:xfrm>
            <a:off x="4477847" y="3512256"/>
            <a:ext cx="2856747" cy="369332"/>
          </a:xfrm>
          <a:prstGeom prst="rect">
            <a:avLst/>
          </a:prstGeom>
          <a:noFill/>
        </p:spPr>
        <p:txBody>
          <a:bodyPr wrap="none" rtlCol="0">
            <a:spAutoFit/>
          </a:bodyPr>
          <a:lstStyle/>
          <a:p>
            <a:r>
              <a:rPr lang="en-US" dirty="0" smtClean="0"/>
              <a:t>2 </a:t>
            </a:r>
            <a:r>
              <a:rPr lang="en-US" dirty="0" smtClean="0"/>
              <a:t>Dirac nodes centered at</a:t>
            </a:r>
            <a:r>
              <a:rPr lang="en-US" b="1" dirty="0" smtClean="0"/>
              <a:t> </a:t>
            </a:r>
            <a:r>
              <a:rPr lang="en-US" b="1" dirty="0"/>
              <a:t>K</a:t>
            </a:r>
            <a:r>
              <a:rPr lang="en-US" baseline="-25000" dirty="0">
                <a:sym typeface="Symbol"/>
              </a:rPr>
              <a:t></a:t>
            </a:r>
            <a:r>
              <a:rPr lang="en-US" dirty="0" smtClean="0"/>
              <a:t> </a:t>
            </a:r>
            <a:endParaRPr lang="en-US" dirty="0"/>
          </a:p>
        </p:txBody>
      </p:sp>
      <p:pic>
        <p:nvPicPr>
          <p:cNvPr id="14340" name="Picture 4"/>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4979383" y="4039847"/>
            <a:ext cx="2397233" cy="24758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2" name="组 1"/>
          <p:cNvGrpSpPr/>
          <p:nvPr/>
        </p:nvGrpSpPr>
        <p:grpSpPr>
          <a:xfrm>
            <a:off x="874540" y="3994476"/>
            <a:ext cx="3101713" cy="2641097"/>
            <a:chOff x="606670" y="518691"/>
            <a:chExt cx="3101713" cy="2641097"/>
          </a:xfrm>
        </p:grpSpPr>
        <p:grpSp>
          <p:nvGrpSpPr>
            <p:cNvPr id="26" name="Group 25"/>
            <p:cNvGrpSpPr/>
            <p:nvPr/>
          </p:nvGrpSpPr>
          <p:grpSpPr>
            <a:xfrm>
              <a:off x="606670" y="896815"/>
              <a:ext cx="3101713" cy="1893641"/>
              <a:chOff x="606670" y="896815"/>
              <a:chExt cx="3101713" cy="1893641"/>
            </a:xfrm>
          </p:grpSpPr>
          <p:grpSp>
            <p:nvGrpSpPr>
              <p:cNvPr id="23" name="Group 22"/>
              <p:cNvGrpSpPr/>
              <p:nvPr/>
            </p:nvGrpSpPr>
            <p:grpSpPr>
              <a:xfrm>
                <a:off x="606670" y="896815"/>
                <a:ext cx="3101713" cy="1893641"/>
                <a:chOff x="606670" y="896815"/>
                <a:chExt cx="3101713" cy="1893641"/>
              </a:xfrm>
            </p:grpSpPr>
            <p:sp>
              <p:nvSpPr>
                <p:cNvPr id="4" name="Freeform 3"/>
                <p:cNvSpPr/>
                <p:nvPr/>
              </p:nvSpPr>
              <p:spPr>
                <a:xfrm>
                  <a:off x="1696915" y="896815"/>
                  <a:ext cx="1037493" cy="1635651"/>
                </a:xfrm>
                <a:custGeom>
                  <a:avLst/>
                  <a:gdLst>
                    <a:gd name="connsiteX0" fmla="*/ 0 w 1037493"/>
                    <a:gd name="connsiteY0" fmla="*/ 1635370 h 1635651"/>
                    <a:gd name="connsiteX1" fmla="*/ 123093 w 1037493"/>
                    <a:gd name="connsiteY1" fmla="*/ 1617785 h 1635651"/>
                    <a:gd name="connsiteX2" fmla="*/ 290147 w 1037493"/>
                    <a:gd name="connsiteY2" fmla="*/ 1521070 h 1635651"/>
                    <a:gd name="connsiteX3" fmla="*/ 430823 w 1037493"/>
                    <a:gd name="connsiteY3" fmla="*/ 1380393 h 1635651"/>
                    <a:gd name="connsiteX4" fmla="*/ 633047 w 1037493"/>
                    <a:gd name="connsiteY4" fmla="*/ 1072662 h 1635651"/>
                    <a:gd name="connsiteX5" fmla="*/ 861647 w 1037493"/>
                    <a:gd name="connsiteY5" fmla="*/ 553916 h 1635651"/>
                    <a:gd name="connsiteX6" fmla="*/ 1037493 w 1037493"/>
                    <a:gd name="connsiteY6" fmla="*/ 0 h 163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493" h="1635651">
                      <a:moveTo>
                        <a:pt x="0" y="1635370"/>
                      </a:moveTo>
                      <a:cubicBezTo>
                        <a:pt x="37367" y="1636102"/>
                        <a:pt x="74735" y="1636835"/>
                        <a:pt x="123093" y="1617785"/>
                      </a:cubicBezTo>
                      <a:cubicBezTo>
                        <a:pt x="171451" y="1598735"/>
                        <a:pt x="238859" y="1560635"/>
                        <a:pt x="290147" y="1521070"/>
                      </a:cubicBezTo>
                      <a:cubicBezTo>
                        <a:pt x="341435" y="1481505"/>
                        <a:pt x="373673" y="1455128"/>
                        <a:pt x="430823" y="1380393"/>
                      </a:cubicBezTo>
                      <a:cubicBezTo>
                        <a:pt x="487973" y="1305658"/>
                        <a:pt x="561243" y="1210408"/>
                        <a:pt x="633047" y="1072662"/>
                      </a:cubicBezTo>
                      <a:cubicBezTo>
                        <a:pt x="704851" y="934916"/>
                        <a:pt x="794239" y="732693"/>
                        <a:pt x="861647" y="553916"/>
                      </a:cubicBezTo>
                      <a:cubicBezTo>
                        <a:pt x="929055" y="375139"/>
                        <a:pt x="983274" y="187569"/>
                        <a:pt x="1037493" y="0"/>
                      </a:cubicBez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1696916" y="1567543"/>
                  <a:ext cx="1006354" cy="921189"/>
                </a:xfrm>
                <a:custGeom>
                  <a:avLst/>
                  <a:gdLst>
                    <a:gd name="connsiteX0" fmla="*/ 0 w 1099039"/>
                    <a:gd name="connsiteY0" fmla="*/ 0 h 439615"/>
                    <a:gd name="connsiteX1" fmla="*/ 167054 w 1099039"/>
                    <a:gd name="connsiteY1" fmla="*/ 8792 h 439615"/>
                    <a:gd name="connsiteX2" fmla="*/ 378070 w 1099039"/>
                    <a:gd name="connsiteY2" fmla="*/ 43961 h 439615"/>
                    <a:gd name="connsiteX3" fmla="*/ 545123 w 1099039"/>
                    <a:gd name="connsiteY3" fmla="*/ 96715 h 439615"/>
                    <a:gd name="connsiteX4" fmla="*/ 729762 w 1099039"/>
                    <a:gd name="connsiteY4" fmla="*/ 193430 h 439615"/>
                    <a:gd name="connsiteX5" fmla="*/ 993531 w 1099039"/>
                    <a:gd name="connsiteY5" fmla="*/ 369277 h 439615"/>
                    <a:gd name="connsiteX6" fmla="*/ 1099039 w 1099039"/>
                    <a:gd name="connsiteY6" fmla="*/ 439615 h 43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039" h="439615">
                      <a:moveTo>
                        <a:pt x="0" y="0"/>
                      </a:moveTo>
                      <a:cubicBezTo>
                        <a:pt x="52021" y="732"/>
                        <a:pt x="104042" y="1465"/>
                        <a:pt x="167054" y="8792"/>
                      </a:cubicBezTo>
                      <a:cubicBezTo>
                        <a:pt x="230066" y="16119"/>
                        <a:pt x="315059" y="29307"/>
                        <a:pt x="378070" y="43961"/>
                      </a:cubicBezTo>
                      <a:cubicBezTo>
                        <a:pt x="441081" y="58615"/>
                        <a:pt x="486508" y="71804"/>
                        <a:pt x="545123" y="96715"/>
                      </a:cubicBezTo>
                      <a:cubicBezTo>
                        <a:pt x="603738" y="121626"/>
                        <a:pt x="655027" y="148003"/>
                        <a:pt x="729762" y="193430"/>
                      </a:cubicBezTo>
                      <a:cubicBezTo>
                        <a:pt x="804497" y="238857"/>
                        <a:pt x="993531" y="369277"/>
                        <a:pt x="993531" y="369277"/>
                      </a:cubicBezTo>
                      <a:lnTo>
                        <a:pt x="1099039" y="439615"/>
                      </a:ln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V="1">
                  <a:off x="1696915" y="993531"/>
                  <a:ext cx="0" cy="17145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1696914" y="1960684"/>
                  <a:ext cx="1793631" cy="0"/>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74023" y="1914865"/>
                  <a:ext cx="349776" cy="369332"/>
                </a:xfrm>
                <a:prstGeom prst="rect">
                  <a:avLst/>
                </a:prstGeom>
                <a:noFill/>
              </p:spPr>
              <p:txBody>
                <a:bodyPr wrap="none" rtlCol="0">
                  <a:spAutoFit/>
                </a:bodyPr>
                <a:lstStyle/>
                <a:p>
                  <a:r>
                    <a:rPr lang="en-US" dirty="0" err="1" smtClean="0"/>
                    <a:t>k</a:t>
                  </a:r>
                  <a:r>
                    <a:rPr lang="en-US" baseline="-25000" dirty="0" err="1" smtClean="0"/>
                    <a:t>z</a:t>
                  </a:r>
                  <a:endParaRPr lang="en-US" baseline="-25000" dirty="0"/>
                </a:p>
              </p:txBody>
            </p:sp>
            <p:sp>
              <p:nvSpPr>
                <p:cNvPr id="11" name="TextBox 10"/>
                <p:cNvSpPr txBox="1"/>
                <p:nvPr/>
              </p:nvSpPr>
              <p:spPr>
                <a:xfrm>
                  <a:off x="2795954" y="896815"/>
                  <a:ext cx="912429" cy="369332"/>
                </a:xfrm>
                <a:prstGeom prst="rect">
                  <a:avLst/>
                </a:prstGeom>
                <a:noFill/>
              </p:spPr>
              <p:txBody>
                <a:bodyPr wrap="none" rtlCol="0">
                  <a:spAutoFit/>
                </a:bodyPr>
                <a:lstStyle/>
                <a:p>
                  <a:r>
                    <a:rPr lang="en-US" dirty="0" smtClean="0"/>
                    <a:t>|</a:t>
                  </a:r>
                  <a:r>
                    <a:rPr lang="en-US" i="1" dirty="0" smtClean="0"/>
                    <a:t>S</a:t>
                  </a:r>
                  <a:r>
                    <a:rPr lang="en-US" dirty="0" smtClean="0"/>
                    <a:t>, </a:t>
                  </a:r>
                  <a:r>
                    <a:rPr lang="en-US" dirty="0" smtClean="0">
                      <a:sym typeface="Symbol"/>
                    </a:rPr>
                    <a:t>½ )</a:t>
                  </a:r>
                  <a:endParaRPr lang="en-US" dirty="0"/>
                </a:p>
              </p:txBody>
            </p:sp>
            <p:sp>
              <p:nvSpPr>
                <p:cNvPr id="12" name="TextBox 11"/>
                <p:cNvSpPr txBox="1"/>
                <p:nvPr/>
              </p:nvSpPr>
              <p:spPr>
                <a:xfrm>
                  <a:off x="2233301" y="2421124"/>
                  <a:ext cx="968535" cy="369332"/>
                </a:xfrm>
                <a:prstGeom prst="rect">
                  <a:avLst/>
                </a:prstGeom>
                <a:noFill/>
              </p:spPr>
              <p:txBody>
                <a:bodyPr wrap="none" rtlCol="0">
                  <a:spAutoFit/>
                </a:bodyPr>
                <a:lstStyle/>
                <a:p>
                  <a:r>
                    <a:rPr lang="en-US" dirty="0" smtClean="0"/>
                    <a:t>|</a:t>
                  </a:r>
                  <a:r>
                    <a:rPr lang="en-US" i="1" dirty="0" smtClean="0"/>
                    <a:t>P</a:t>
                  </a:r>
                  <a:r>
                    <a:rPr lang="en-US" dirty="0" smtClean="0"/>
                    <a:t>, </a:t>
                  </a:r>
                  <a:r>
                    <a:rPr lang="en-US" dirty="0" smtClean="0">
                      <a:sym typeface="Symbol"/>
                    </a:rPr>
                    <a:t></a:t>
                  </a:r>
                  <a:r>
                    <a:rPr lang="en-US" sz="1400" dirty="0" smtClean="0">
                      <a:sym typeface="Symbol"/>
                    </a:rPr>
                    <a:t>3/2</a:t>
                  </a:r>
                  <a:r>
                    <a:rPr lang="en-US" dirty="0" smtClean="0">
                      <a:sym typeface="Symbol"/>
                    </a:rPr>
                    <a:t>)</a:t>
                  </a:r>
                  <a:endParaRPr lang="en-US" dirty="0"/>
                </a:p>
              </p:txBody>
            </p:sp>
            <p:sp>
              <p:nvSpPr>
                <p:cNvPr id="13" name="TextBox 12"/>
                <p:cNvSpPr txBox="1"/>
                <p:nvPr/>
              </p:nvSpPr>
              <p:spPr>
                <a:xfrm>
                  <a:off x="606670" y="1382877"/>
                  <a:ext cx="902811" cy="369332"/>
                </a:xfrm>
                <a:prstGeom prst="rect">
                  <a:avLst/>
                </a:prstGeom>
                <a:noFill/>
              </p:spPr>
              <p:txBody>
                <a:bodyPr wrap="none" rtlCol="0">
                  <a:spAutoFit/>
                </a:bodyPr>
                <a:lstStyle/>
                <a:p>
                  <a:r>
                    <a:rPr lang="en-US" dirty="0" smtClean="0"/>
                    <a:t>60 </a:t>
                  </a:r>
                  <a:r>
                    <a:rPr lang="en-US" dirty="0" err="1" smtClean="0"/>
                    <a:t>meV</a:t>
                  </a:r>
                  <a:endParaRPr lang="en-US" dirty="0"/>
                </a:p>
              </p:txBody>
            </p:sp>
            <p:cxnSp>
              <p:nvCxnSpPr>
                <p:cNvPr id="16" name="Straight Arrow Connector 15"/>
                <p:cNvCxnSpPr>
                  <a:stCxn id="13" idx="3"/>
                </p:cNvCxnSpPr>
                <p:nvPr/>
              </p:nvCxnSpPr>
              <p:spPr>
                <a:xfrm>
                  <a:off x="1509481" y="1567543"/>
                  <a:ext cx="0" cy="364908"/>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2420672" y="1638122"/>
                  <a:ext cx="383438" cy="369332"/>
                </a:xfrm>
                <a:prstGeom prst="rect">
                  <a:avLst/>
                </a:prstGeom>
                <a:noFill/>
              </p:spPr>
              <p:txBody>
                <a:bodyPr wrap="none" rtlCol="0">
                  <a:spAutoFit/>
                </a:bodyPr>
                <a:lstStyle/>
                <a:p>
                  <a:r>
                    <a:rPr lang="en-US" dirty="0" err="1" smtClean="0"/>
                    <a:t>k</a:t>
                  </a:r>
                  <a:r>
                    <a:rPr lang="en-US" baseline="-25000" dirty="0" err="1" smtClean="0"/>
                    <a:t>D</a:t>
                  </a:r>
                  <a:endParaRPr lang="en-US" baseline="-25000" dirty="0"/>
                </a:p>
              </p:txBody>
            </p:sp>
          </p:grpSp>
          <p:sp>
            <p:nvSpPr>
              <p:cNvPr id="25" name="TextBox 24"/>
              <p:cNvSpPr txBox="1"/>
              <p:nvPr/>
            </p:nvSpPr>
            <p:spPr>
              <a:xfrm>
                <a:off x="1696915" y="896815"/>
                <a:ext cx="296876" cy="369332"/>
              </a:xfrm>
              <a:prstGeom prst="rect">
                <a:avLst/>
              </a:prstGeom>
              <a:noFill/>
            </p:spPr>
            <p:txBody>
              <a:bodyPr wrap="none" rtlCol="0">
                <a:spAutoFit/>
              </a:bodyPr>
              <a:lstStyle/>
              <a:p>
                <a:r>
                  <a:rPr lang="en-US" dirty="0" smtClean="0"/>
                  <a:t>E</a:t>
                </a:r>
                <a:endParaRPr lang="en-US" dirty="0"/>
              </a:p>
            </p:txBody>
          </p:sp>
        </p:grpSp>
        <p:sp>
          <p:nvSpPr>
            <p:cNvPr id="27" name="TextBox 26"/>
            <p:cNvSpPr txBox="1"/>
            <p:nvPr/>
          </p:nvSpPr>
          <p:spPr>
            <a:xfrm>
              <a:off x="2919046" y="518691"/>
              <a:ext cx="721672" cy="369332"/>
            </a:xfrm>
            <a:prstGeom prst="rect">
              <a:avLst/>
            </a:prstGeom>
            <a:noFill/>
          </p:spPr>
          <p:txBody>
            <a:bodyPr wrap="none" rtlCol="0">
              <a:spAutoFit/>
            </a:bodyPr>
            <a:lstStyle/>
            <a:p>
              <a:r>
                <a:rPr lang="en-US" dirty="0" smtClean="0"/>
                <a:t>Na-3</a:t>
              </a:r>
              <a:r>
                <a:rPr lang="en-US" i="1" dirty="0" smtClean="0"/>
                <a:t>s</a:t>
              </a:r>
              <a:endParaRPr lang="en-US" i="1" dirty="0"/>
            </a:p>
          </p:txBody>
        </p:sp>
        <p:sp>
          <p:nvSpPr>
            <p:cNvPr id="28" name="TextBox 27"/>
            <p:cNvSpPr txBox="1"/>
            <p:nvPr/>
          </p:nvSpPr>
          <p:spPr>
            <a:xfrm>
              <a:off x="2246434" y="2790456"/>
              <a:ext cx="671979" cy="369332"/>
            </a:xfrm>
            <a:prstGeom prst="rect">
              <a:avLst/>
            </a:prstGeom>
            <a:noFill/>
          </p:spPr>
          <p:txBody>
            <a:bodyPr wrap="none" rtlCol="0">
              <a:spAutoFit/>
            </a:bodyPr>
            <a:lstStyle/>
            <a:p>
              <a:r>
                <a:rPr lang="en-US" dirty="0" smtClean="0"/>
                <a:t>Bi-6</a:t>
              </a:r>
              <a:r>
                <a:rPr lang="en-US" i="1" dirty="0" smtClean="0"/>
                <a:t>p</a:t>
              </a:r>
              <a:endParaRPr lang="en-US" i="1" dirty="0"/>
            </a:p>
          </p:txBody>
        </p:sp>
        <p:sp>
          <p:nvSpPr>
            <p:cNvPr id="6" name="Oval 5"/>
            <p:cNvSpPr/>
            <p:nvPr/>
          </p:nvSpPr>
          <p:spPr>
            <a:xfrm>
              <a:off x="2148760" y="1619268"/>
              <a:ext cx="309620" cy="141319"/>
            </a:xfrm>
            <a:prstGeom prst="ellipse">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1" name="图片 30"/>
          <p:cNvPicPr>
            <a:picLocks noChangeAspect="1"/>
          </p:cNvPicPr>
          <p:nvPr/>
        </p:nvPicPr>
        <p:blipFill>
          <a:blip r:embed="rId4"/>
          <a:stretch>
            <a:fillRect/>
          </a:stretch>
        </p:blipFill>
        <p:spPr>
          <a:xfrm>
            <a:off x="375494" y="888439"/>
            <a:ext cx="3320277" cy="2088813"/>
          </a:xfrm>
          <a:prstGeom prst="rect">
            <a:avLst/>
          </a:prstGeom>
        </p:spPr>
      </p:pic>
      <p:sp>
        <p:nvSpPr>
          <p:cNvPr id="41" name="文本框 40"/>
          <p:cNvSpPr txBox="1"/>
          <p:nvPr/>
        </p:nvSpPr>
        <p:spPr>
          <a:xfrm>
            <a:off x="782367" y="2956556"/>
            <a:ext cx="2364838" cy="369332"/>
          </a:xfrm>
          <a:prstGeom prst="rect">
            <a:avLst/>
          </a:prstGeom>
          <a:noFill/>
        </p:spPr>
        <p:txBody>
          <a:bodyPr wrap="none" rtlCol="0">
            <a:spAutoFit/>
          </a:bodyPr>
          <a:lstStyle/>
          <a:p>
            <a:r>
              <a:rPr kumimoji="1" lang="en-US" altLang="zh-CN" dirty="0" smtClean="0"/>
              <a:t>Wang, et. al., PRB 2012</a:t>
            </a:r>
            <a:endParaRPr kumimoji="1" lang="zh-CN" altLang="en-US" dirty="0"/>
          </a:p>
        </p:txBody>
      </p:sp>
      <p:grpSp>
        <p:nvGrpSpPr>
          <p:cNvPr id="42" name="Group 4"/>
          <p:cNvGrpSpPr/>
          <p:nvPr/>
        </p:nvGrpSpPr>
        <p:grpSpPr>
          <a:xfrm>
            <a:off x="235456" y="3532650"/>
            <a:ext cx="1214817" cy="1157625"/>
            <a:chOff x="6235002" y="1234556"/>
            <a:chExt cx="1384998" cy="1319795"/>
          </a:xfrm>
        </p:grpSpPr>
        <p:grpSp>
          <p:nvGrpSpPr>
            <p:cNvPr id="43" name="Group 5"/>
            <p:cNvGrpSpPr/>
            <p:nvPr/>
          </p:nvGrpSpPr>
          <p:grpSpPr>
            <a:xfrm>
              <a:off x="6467475" y="1234556"/>
              <a:ext cx="1152525" cy="1057275"/>
              <a:chOff x="5667375" y="2009775"/>
              <a:chExt cx="1152525" cy="1057275"/>
            </a:xfrm>
          </p:grpSpPr>
          <p:sp>
            <p:nvSpPr>
              <p:cNvPr id="47" name="Hexagon 9"/>
              <p:cNvSpPr/>
              <p:nvPr/>
            </p:nvSpPr>
            <p:spPr>
              <a:xfrm>
                <a:off x="5667375" y="2009775"/>
                <a:ext cx="1152525" cy="1057275"/>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10"/>
              <p:cNvCxnSpPr>
                <a:stCxn id="47" idx="2"/>
                <a:endCxn id="47" idx="5"/>
              </p:cNvCxnSpPr>
              <p:nvPr/>
            </p:nvCxnSpPr>
            <p:spPr>
              <a:xfrm flipV="1">
                <a:off x="5931694" y="2009775"/>
                <a:ext cx="623887" cy="105727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9" name="Straight Connector 11"/>
              <p:cNvCxnSpPr>
                <a:stCxn id="47" idx="4"/>
                <a:endCxn id="47" idx="1"/>
              </p:cNvCxnSpPr>
              <p:nvPr/>
            </p:nvCxnSpPr>
            <p:spPr>
              <a:xfrm>
                <a:off x="5931694" y="2009775"/>
                <a:ext cx="623887" cy="105727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0" name="Straight Connector 12"/>
              <p:cNvCxnSpPr>
                <a:stCxn id="47" idx="3"/>
                <a:endCxn id="47" idx="0"/>
              </p:cNvCxnSpPr>
              <p:nvPr/>
            </p:nvCxnSpPr>
            <p:spPr>
              <a:xfrm>
                <a:off x="5667375" y="2538413"/>
                <a:ext cx="1152525"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44" name="Group 6"/>
            <p:cNvGrpSpPr/>
            <p:nvPr/>
          </p:nvGrpSpPr>
          <p:grpSpPr>
            <a:xfrm>
              <a:off x="6235002" y="2074507"/>
              <a:ext cx="469809" cy="479844"/>
              <a:chOff x="5434902" y="2849726"/>
              <a:chExt cx="469809" cy="479844"/>
            </a:xfrm>
          </p:grpSpPr>
          <p:sp>
            <p:nvSpPr>
              <p:cNvPr id="45" name="TextBox 7"/>
              <p:cNvSpPr txBox="1"/>
              <p:nvPr/>
            </p:nvSpPr>
            <p:spPr>
              <a:xfrm>
                <a:off x="5434902" y="2849726"/>
                <a:ext cx="319318" cy="400110"/>
              </a:xfrm>
              <a:prstGeom prst="rect">
                <a:avLst/>
              </a:prstGeom>
              <a:noFill/>
            </p:spPr>
            <p:txBody>
              <a:bodyPr wrap="none" rtlCol="0">
                <a:spAutoFit/>
              </a:bodyPr>
              <a:lstStyle/>
              <a:p>
                <a:r>
                  <a:rPr lang="en-US" sz="2000" i="1" dirty="0" smtClean="0"/>
                  <a:t>C</a:t>
                </a:r>
                <a:endParaRPr lang="en-US" sz="2000" dirty="0"/>
              </a:p>
            </p:txBody>
          </p:sp>
          <p:sp>
            <p:nvSpPr>
              <p:cNvPr id="46" name="TextBox 8"/>
              <p:cNvSpPr txBox="1"/>
              <p:nvPr/>
            </p:nvSpPr>
            <p:spPr>
              <a:xfrm>
                <a:off x="5603024" y="2960238"/>
                <a:ext cx="301687" cy="369332"/>
              </a:xfrm>
              <a:prstGeom prst="rect">
                <a:avLst/>
              </a:prstGeom>
              <a:noFill/>
            </p:spPr>
            <p:txBody>
              <a:bodyPr wrap="none" rtlCol="0">
                <a:spAutoFit/>
              </a:bodyPr>
              <a:lstStyle/>
              <a:p>
                <a:r>
                  <a:rPr lang="en-US" dirty="0" smtClean="0"/>
                  <a:t>3</a:t>
                </a:r>
                <a:endParaRPr lang="en-US" dirty="0"/>
              </a:p>
            </p:txBody>
          </p:sp>
        </p:grpSp>
      </p:grpSp>
      <p:pic>
        <p:nvPicPr>
          <p:cNvPr id="8" name="图片 7"/>
          <p:cNvPicPr>
            <a:picLocks noChangeAspect="1"/>
          </p:cNvPicPr>
          <p:nvPr/>
        </p:nvPicPr>
        <p:blipFill>
          <a:blip r:embed="rId5"/>
          <a:stretch>
            <a:fillRect/>
          </a:stretch>
        </p:blipFill>
        <p:spPr>
          <a:xfrm>
            <a:off x="1450273" y="667212"/>
            <a:ext cx="1540882" cy="574566"/>
          </a:xfrm>
          <a:prstGeom prst="rect">
            <a:avLst/>
          </a:prstGeom>
        </p:spPr>
      </p:pic>
      <p:cxnSp>
        <p:nvCxnSpPr>
          <p:cNvPr id="52" name="直线箭头连接符 51"/>
          <p:cNvCxnSpPr/>
          <p:nvPr/>
        </p:nvCxnSpPr>
        <p:spPr>
          <a:xfrm>
            <a:off x="2416630" y="3881588"/>
            <a:ext cx="195313" cy="1436675"/>
          </a:xfrm>
          <a:prstGeom prst="straightConnector1">
            <a:avLst/>
          </a:prstGeom>
          <a:ln w="19050" cmpd="sng">
            <a:solidFill>
              <a:schemeClr val="accent4">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17" name="文本框 16"/>
          <p:cNvSpPr txBox="1"/>
          <p:nvPr/>
        </p:nvSpPr>
        <p:spPr>
          <a:xfrm>
            <a:off x="1450273" y="3520942"/>
            <a:ext cx="2720241" cy="369332"/>
          </a:xfrm>
          <a:prstGeom prst="rect">
            <a:avLst/>
          </a:prstGeom>
          <a:noFill/>
        </p:spPr>
        <p:txBody>
          <a:bodyPr wrap="none" rtlCol="0">
            <a:spAutoFit/>
          </a:bodyPr>
          <a:lstStyle/>
          <a:p>
            <a:r>
              <a:rPr kumimoji="1" lang="en-US" altLang="zh-CN" dirty="0" smtClean="0"/>
              <a:t>Protected by </a:t>
            </a:r>
            <a:r>
              <a:rPr kumimoji="1" lang="en-US" altLang="zh-CN" i="1" dirty="0" smtClean="0"/>
              <a:t>C</a:t>
            </a:r>
            <a:r>
              <a:rPr kumimoji="1" lang="en-US" altLang="zh-CN" i="1" baseline="-25000" dirty="0" smtClean="0"/>
              <a:t>3</a:t>
            </a:r>
            <a:r>
              <a:rPr kumimoji="1" lang="en-US" altLang="zh-CN" baseline="-25000" dirty="0" smtClean="0"/>
              <a:t> </a:t>
            </a:r>
            <a:r>
              <a:rPr kumimoji="1" lang="en-US" altLang="zh-CN" dirty="0" smtClean="0"/>
              <a:t> symmetry</a:t>
            </a:r>
            <a:endParaRPr kumimoji="1" lang="zh-CN" altLang="en-US" i="1" dirty="0"/>
          </a:p>
        </p:txBody>
      </p:sp>
      <p:sp>
        <p:nvSpPr>
          <p:cNvPr id="38"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a:t>Band Structure of Na</a:t>
            </a:r>
            <a:r>
              <a:rPr kumimoji="1" lang="en-US" altLang="zh-CN" sz="4000" baseline="-25000" dirty="0"/>
              <a:t>3</a:t>
            </a:r>
            <a:r>
              <a:rPr kumimoji="1" lang="en-US" altLang="zh-CN" sz="4000" dirty="0"/>
              <a:t>Bi</a:t>
            </a:r>
            <a:endParaRPr kumimoji="1" lang="zh-CN" altLang="en-US" sz="4000" dirty="0"/>
          </a:p>
        </p:txBody>
      </p:sp>
    </p:spTree>
    <p:extLst>
      <p:ext uri="{BB962C8B-B14F-4D97-AF65-F5344CB8AC3E}">
        <p14:creationId xmlns:p14="http://schemas.microsoft.com/office/powerpoint/2010/main" val="425876808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3946019" y="807670"/>
            <a:ext cx="4568969" cy="338554"/>
          </a:xfrm>
          <a:prstGeom prst="rect">
            <a:avLst/>
          </a:prstGeom>
          <a:noFill/>
        </p:spPr>
        <p:txBody>
          <a:bodyPr wrap="square" rtlCol="0">
            <a:spAutoFit/>
          </a:bodyPr>
          <a:lstStyle/>
          <a:p>
            <a:r>
              <a:rPr lang="en-US" sz="1600" dirty="0" smtClean="0"/>
              <a:t>The low-</a:t>
            </a:r>
            <a:r>
              <a:rPr lang="en-US" sz="1600" i="1" dirty="0" smtClean="0"/>
              <a:t>E</a:t>
            </a:r>
            <a:r>
              <a:rPr lang="en-US" sz="1600" dirty="0" smtClean="0"/>
              <a:t> Hamiltonian, close to node </a:t>
            </a:r>
            <a:r>
              <a:rPr lang="en-US" sz="1600" b="1" dirty="0" smtClean="0"/>
              <a:t>K</a:t>
            </a:r>
            <a:r>
              <a:rPr lang="en-US" sz="1600" baseline="-25000" dirty="0" smtClean="0"/>
              <a:t>+</a:t>
            </a:r>
            <a:r>
              <a:rPr lang="en-US" sz="1600" dirty="0" smtClean="0"/>
              <a:t>, reduces to</a:t>
            </a:r>
            <a:endParaRPr lang="en-US" sz="1600" dirty="0"/>
          </a:p>
        </p:txBody>
      </p:sp>
      <p:sp>
        <p:nvSpPr>
          <p:cNvPr id="27" name="TextBox 26"/>
          <p:cNvSpPr txBox="1"/>
          <p:nvPr/>
        </p:nvSpPr>
        <p:spPr>
          <a:xfrm>
            <a:off x="3520971" y="2785301"/>
            <a:ext cx="4914230" cy="369332"/>
          </a:xfrm>
          <a:prstGeom prst="rect">
            <a:avLst/>
          </a:prstGeom>
          <a:noFill/>
        </p:spPr>
        <p:txBody>
          <a:bodyPr wrap="none" rtlCol="0">
            <a:spAutoFit/>
          </a:bodyPr>
          <a:lstStyle/>
          <a:p>
            <a:r>
              <a:rPr lang="en-US" i="1" dirty="0" smtClean="0"/>
              <a:t>H</a:t>
            </a:r>
            <a:r>
              <a:rPr lang="en-US" dirty="0" smtClean="0"/>
              <a:t> resolves into two 2x2 Weyl Hamiltonians </a:t>
            </a:r>
            <a:r>
              <a:rPr lang="en-US" i="1" dirty="0" smtClean="0"/>
              <a:t>H</a:t>
            </a:r>
            <a:r>
              <a:rPr lang="en-US" baseline="-25000" dirty="0" smtClean="0"/>
              <a:t>1</a:t>
            </a:r>
            <a:r>
              <a:rPr lang="en-US" dirty="0" smtClean="0"/>
              <a:t>, </a:t>
            </a:r>
            <a:r>
              <a:rPr lang="en-US" i="1" dirty="0" smtClean="0"/>
              <a:t>H</a:t>
            </a:r>
            <a:r>
              <a:rPr lang="en-US" baseline="-25000" dirty="0" smtClean="0"/>
              <a:t>2</a:t>
            </a:r>
            <a:endParaRPr lang="en-US" baseline="-25000" dirty="0"/>
          </a:p>
        </p:txBody>
      </p:sp>
      <p:sp>
        <p:nvSpPr>
          <p:cNvPr id="29" name="TextBox 28"/>
          <p:cNvSpPr txBox="1"/>
          <p:nvPr/>
        </p:nvSpPr>
        <p:spPr>
          <a:xfrm>
            <a:off x="4738439" y="4343223"/>
            <a:ext cx="1580946" cy="369332"/>
          </a:xfrm>
          <a:prstGeom prst="rect">
            <a:avLst/>
          </a:prstGeom>
          <a:noFill/>
        </p:spPr>
        <p:txBody>
          <a:bodyPr wrap="none" rtlCol="0">
            <a:spAutoFit/>
          </a:bodyPr>
          <a:lstStyle/>
          <a:p>
            <a:r>
              <a:rPr lang="en-US" dirty="0" smtClean="0"/>
              <a:t>The chirality is </a:t>
            </a:r>
            <a:endParaRPr lang="en-US" dirty="0"/>
          </a:p>
        </p:txBody>
      </p:sp>
      <p:pic>
        <p:nvPicPr>
          <p:cNvPr id="15364" name="Picture 4"/>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156348" y="825877"/>
            <a:ext cx="1917501" cy="20825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361" name="TextBox 15360"/>
          <p:cNvSpPr txBox="1"/>
          <p:nvPr/>
        </p:nvSpPr>
        <p:spPr>
          <a:xfrm>
            <a:off x="4598931" y="5398421"/>
            <a:ext cx="3836270" cy="646331"/>
          </a:xfrm>
          <a:prstGeom prst="rect">
            <a:avLst/>
          </a:prstGeom>
          <a:noFill/>
          <a:ln>
            <a:solidFill>
              <a:srgbClr val="00B0F0"/>
            </a:solidFill>
          </a:ln>
        </p:spPr>
        <p:txBody>
          <a:bodyPr wrap="square" rtlCol="0">
            <a:spAutoFit/>
          </a:bodyPr>
          <a:lstStyle/>
          <a:p>
            <a:r>
              <a:rPr lang="en-US" dirty="0" smtClean="0"/>
              <a:t>We have a superposition of two opposite </a:t>
            </a:r>
            <a:r>
              <a:rPr lang="en-US" dirty="0" err="1" smtClean="0"/>
              <a:t>Weyl</a:t>
            </a:r>
            <a:r>
              <a:rPr lang="en-US" dirty="0" smtClean="0"/>
              <a:t> nodes at </a:t>
            </a:r>
            <a:r>
              <a:rPr lang="en-US" i="1" dirty="0" smtClean="0"/>
              <a:t>B</a:t>
            </a:r>
            <a:r>
              <a:rPr lang="en-US" dirty="0" smtClean="0"/>
              <a:t> = 0</a:t>
            </a:r>
            <a:endParaRPr lang="en-US" dirty="0"/>
          </a:p>
        </p:txBody>
      </p:sp>
      <p:grpSp>
        <p:nvGrpSpPr>
          <p:cNvPr id="41" name="组 40"/>
          <p:cNvGrpSpPr/>
          <p:nvPr/>
        </p:nvGrpSpPr>
        <p:grpSpPr>
          <a:xfrm>
            <a:off x="3376966" y="1128685"/>
            <a:ext cx="4140879" cy="1601946"/>
            <a:chOff x="3740645" y="1146224"/>
            <a:chExt cx="3697751" cy="1430517"/>
          </a:xfrm>
        </p:grpSpPr>
        <p:pic>
          <p:nvPicPr>
            <p:cNvPr id="15" name="图片 14"/>
            <p:cNvPicPr>
              <a:picLocks noChangeAspect="1"/>
            </p:cNvPicPr>
            <p:nvPr/>
          </p:nvPicPr>
          <p:blipFill>
            <a:blip r:embed="rId4"/>
            <a:stretch>
              <a:fillRect/>
            </a:stretch>
          </p:blipFill>
          <p:spPr>
            <a:xfrm>
              <a:off x="3740645" y="1146224"/>
              <a:ext cx="3697751" cy="1430517"/>
            </a:xfrm>
            <a:prstGeom prst="rect">
              <a:avLst/>
            </a:prstGeom>
          </p:spPr>
        </p:pic>
        <p:sp>
          <p:nvSpPr>
            <p:cNvPr id="21" name="矩形 20"/>
            <p:cNvSpPr/>
            <p:nvPr/>
          </p:nvSpPr>
          <p:spPr>
            <a:xfrm>
              <a:off x="4725194" y="1226256"/>
              <a:ext cx="1097437" cy="644384"/>
            </a:xfrm>
            <a:prstGeom prst="rect">
              <a:avLst/>
            </a:prstGeom>
            <a:noFill/>
            <a:ln>
              <a:solidFill>
                <a:srgbClr val="3366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35" name="矩形 34"/>
            <p:cNvSpPr/>
            <p:nvPr/>
          </p:nvSpPr>
          <p:spPr>
            <a:xfrm>
              <a:off x="5908417" y="1870640"/>
              <a:ext cx="1240379" cy="644384"/>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grpSp>
      <p:pic>
        <p:nvPicPr>
          <p:cNvPr id="22" name="图片 21"/>
          <p:cNvPicPr>
            <a:picLocks noChangeAspect="1"/>
          </p:cNvPicPr>
          <p:nvPr/>
        </p:nvPicPr>
        <p:blipFill>
          <a:blip r:embed="rId5"/>
          <a:stretch>
            <a:fillRect/>
          </a:stretch>
        </p:blipFill>
        <p:spPr>
          <a:xfrm>
            <a:off x="961828" y="3505199"/>
            <a:ext cx="4755236" cy="381593"/>
          </a:xfrm>
          <a:prstGeom prst="rect">
            <a:avLst/>
          </a:prstGeom>
        </p:spPr>
      </p:pic>
      <p:pic>
        <p:nvPicPr>
          <p:cNvPr id="23" name="图片 22"/>
          <p:cNvPicPr>
            <a:picLocks noChangeAspect="1"/>
          </p:cNvPicPr>
          <p:nvPr/>
        </p:nvPicPr>
        <p:blipFill>
          <a:blip r:embed="rId6"/>
          <a:stretch>
            <a:fillRect/>
          </a:stretch>
        </p:blipFill>
        <p:spPr>
          <a:xfrm>
            <a:off x="6319385" y="3219448"/>
            <a:ext cx="1815692" cy="939151"/>
          </a:xfrm>
          <a:prstGeom prst="rect">
            <a:avLst/>
          </a:prstGeom>
        </p:spPr>
      </p:pic>
      <p:pic>
        <p:nvPicPr>
          <p:cNvPr id="24" name="图片 23"/>
          <p:cNvPicPr>
            <a:picLocks noChangeAspect="1"/>
          </p:cNvPicPr>
          <p:nvPr/>
        </p:nvPicPr>
        <p:blipFill>
          <a:blip r:embed="rId7"/>
          <a:stretch>
            <a:fillRect/>
          </a:stretch>
        </p:blipFill>
        <p:spPr>
          <a:xfrm>
            <a:off x="6319385" y="4286778"/>
            <a:ext cx="1590324" cy="482777"/>
          </a:xfrm>
          <a:prstGeom prst="rect">
            <a:avLst/>
          </a:prstGeom>
        </p:spPr>
      </p:pic>
      <p:pic>
        <p:nvPicPr>
          <p:cNvPr id="28" name="图片 27"/>
          <p:cNvPicPr>
            <a:picLocks noChangeAspect="1"/>
          </p:cNvPicPr>
          <p:nvPr/>
        </p:nvPicPr>
        <p:blipFill>
          <a:blip r:embed="rId8"/>
          <a:stretch>
            <a:fillRect/>
          </a:stretch>
        </p:blipFill>
        <p:spPr>
          <a:xfrm>
            <a:off x="5251071" y="4927663"/>
            <a:ext cx="1143120" cy="371514"/>
          </a:xfrm>
          <a:prstGeom prst="rect">
            <a:avLst/>
          </a:prstGeom>
        </p:spPr>
      </p:pic>
      <p:pic>
        <p:nvPicPr>
          <p:cNvPr id="34" name="图片 33"/>
          <p:cNvPicPr>
            <a:picLocks noChangeAspect="1"/>
          </p:cNvPicPr>
          <p:nvPr/>
        </p:nvPicPr>
        <p:blipFill>
          <a:blip r:embed="rId9"/>
          <a:stretch>
            <a:fillRect/>
          </a:stretch>
        </p:blipFill>
        <p:spPr>
          <a:xfrm>
            <a:off x="7009702" y="4927663"/>
            <a:ext cx="1057386" cy="371514"/>
          </a:xfrm>
          <a:prstGeom prst="rect">
            <a:avLst/>
          </a:prstGeom>
        </p:spPr>
      </p:pic>
      <p:sp>
        <p:nvSpPr>
          <p:cNvPr id="36" name="文本框 35"/>
          <p:cNvSpPr txBox="1"/>
          <p:nvPr/>
        </p:nvSpPr>
        <p:spPr>
          <a:xfrm>
            <a:off x="8558680" y="856294"/>
            <a:ext cx="444240" cy="369332"/>
          </a:xfrm>
          <a:prstGeom prst="rect">
            <a:avLst/>
          </a:prstGeom>
          <a:noFill/>
        </p:spPr>
        <p:txBody>
          <a:bodyPr wrap="none" rtlCol="0">
            <a:spAutoFit/>
          </a:bodyPr>
          <a:lstStyle/>
          <a:p>
            <a:r>
              <a:rPr kumimoji="1" lang="en-US" altLang="zh-CN" dirty="0" smtClean="0"/>
              <a:t>Na</a:t>
            </a:r>
            <a:endParaRPr kumimoji="1" lang="zh-CN" altLang="en-US" dirty="0"/>
          </a:p>
        </p:txBody>
      </p:sp>
      <p:sp>
        <p:nvSpPr>
          <p:cNvPr id="42" name="文本框 41"/>
          <p:cNvSpPr txBox="1"/>
          <p:nvPr/>
        </p:nvSpPr>
        <p:spPr>
          <a:xfrm>
            <a:off x="8780800" y="1877392"/>
            <a:ext cx="363200" cy="369332"/>
          </a:xfrm>
          <a:prstGeom prst="rect">
            <a:avLst/>
          </a:prstGeom>
          <a:noFill/>
        </p:spPr>
        <p:txBody>
          <a:bodyPr wrap="none" rtlCol="0">
            <a:spAutoFit/>
          </a:bodyPr>
          <a:lstStyle/>
          <a:p>
            <a:r>
              <a:rPr kumimoji="1" lang="en-US" altLang="zh-CN" dirty="0" smtClean="0"/>
              <a:t>Bi</a:t>
            </a:r>
            <a:endParaRPr kumimoji="1" lang="zh-CN" altLang="en-US" dirty="0"/>
          </a:p>
        </p:txBody>
      </p:sp>
      <p:cxnSp>
        <p:nvCxnSpPr>
          <p:cNvPr id="43" name="直线箭头连接符 42"/>
          <p:cNvCxnSpPr/>
          <p:nvPr/>
        </p:nvCxnSpPr>
        <p:spPr>
          <a:xfrm flipV="1">
            <a:off x="8216709" y="1083293"/>
            <a:ext cx="412526" cy="185296"/>
          </a:xfrm>
          <a:prstGeom prst="straightConnector1">
            <a:avLst/>
          </a:prstGeom>
          <a:ln w="1905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5" name="直线箭头连接符 44"/>
          <p:cNvCxnSpPr>
            <a:endCxn id="42" idx="1"/>
          </p:cNvCxnSpPr>
          <p:nvPr/>
        </p:nvCxnSpPr>
        <p:spPr>
          <a:xfrm>
            <a:off x="8203875" y="1877392"/>
            <a:ext cx="576925" cy="184666"/>
          </a:xfrm>
          <a:prstGeom prst="straightConnector1">
            <a:avLst/>
          </a:prstGeom>
          <a:ln w="1905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57" name="文本框 56"/>
          <p:cNvSpPr txBox="1"/>
          <p:nvPr/>
        </p:nvSpPr>
        <p:spPr>
          <a:xfrm>
            <a:off x="709011" y="3034782"/>
            <a:ext cx="2364838" cy="369332"/>
          </a:xfrm>
          <a:prstGeom prst="rect">
            <a:avLst/>
          </a:prstGeom>
          <a:noFill/>
        </p:spPr>
        <p:txBody>
          <a:bodyPr wrap="none" rtlCol="0">
            <a:spAutoFit/>
          </a:bodyPr>
          <a:lstStyle/>
          <a:p>
            <a:r>
              <a:rPr kumimoji="1" lang="en-US" altLang="zh-CN" dirty="0" smtClean="0"/>
              <a:t>Wang, et. al., PRB 2012</a:t>
            </a:r>
            <a:endParaRPr kumimoji="1" lang="zh-CN" altLang="en-US" dirty="0"/>
          </a:p>
        </p:txBody>
      </p:sp>
      <p:pic>
        <p:nvPicPr>
          <p:cNvPr id="40" name="图片 39"/>
          <p:cNvPicPr>
            <a:picLocks noChangeAspect="1"/>
          </p:cNvPicPr>
          <p:nvPr/>
        </p:nvPicPr>
        <p:blipFill>
          <a:blip r:embed="rId10"/>
          <a:stretch>
            <a:fillRect/>
          </a:stretch>
        </p:blipFill>
        <p:spPr>
          <a:xfrm>
            <a:off x="7709712" y="1156906"/>
            <a:ext cx="1026342" cy="1573724"/>
          </a:xfrm>
          <a:prstGeom prst="rect">
            <a:avLst/>
          </a:prstGeom>
        </p:spPr>
      </p:pic>
      <p:sp>
        <p:nvSpPr>
          <p:cNvPr id="25"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a:t>Hamiltonian and Chirality in Na</a:t>
            </a:r>
            <a:r>
              <a:rPr kumimoji="1" lang="en-US" altLang="zh-CN" sz="4000" baseline="-25000" dirty="0"/>
              <a:t>3</a:t>
            </a:r>
            <a:r>
              <a:rPr kumimoji="1" lang="en-US" altLang="zh-CN" sz="4000" dirty="0"/>
              <a:t>Bi</a:t>
            </a:r>
            <a:endParaRPr kumimoji="1" lang="zh-CN" altLang="en-US" sz="4000" dirty="0"/>
          </a:p>
        </p:txBody>
      </p:sp>
      <p:pic>
        <p:nvPicPr>
          <p:cNvPr id="30" name="Picture 2"/>
          <p:cNvPicPr>
            <a:picLocks noChangeAspect="1" noChangeArrowheads="1"/>
          </p:cNvPicPr>
          <p:nvPr/>
        </p:nvPicPr>
        <p:blipFill>
          <a:blip r:embed="rId11" cstate="print"/>
          <a:srcRect/>
          <a:stretch>
            <a:fillRect/>
          </a:stretch>
        </p:blipFill>
        <p:spPr bwMode="auto">
          <a:xfrm>
            <a:off x="1156348" y="3886792"/>
            <a:ext cx="1854164" cy="2421454"/>
          </a:xfrm>
          <a:prstGeom prst="rect">
            <a:avLst/>
          </a:prstGeom>
          <a:noFill/>
          <a:ln w="9525">
            <a:noFill/>
            <a:miter lim="800000"/>
            <a:headEnd/>
            <a:tailEnd/>
          </a:ln>
        </p:spPr>
      </p:pic>
      <p:sp>
        <p:nvSpPr>
          <p:cNvPr id="31" name="TextBox 8"/>
          <p:cNvSpPr txBox="1"/>
          <p:nvPr/>
        </p:nvSpPr>
        <p:spPr>
          <a:xfrm>
            <a:off x="623029" y="6308246"/>
            <a:ext cx="3085361" cy="646331"/>
          </a:xfrm>
          <a:prstGeom prst="rect">
            <a:avLst/>
          </a:prstGeom>
          <a:noFill/>
        </p:spPr>
        <p:txBody>
          <a:bodyPr wrap="square" rtlCol="0">
            <a:spAutoFit/>
          </a:bodyPr>
          <a:lstStyle/>
          <a:p>
            <a:r>
              <a:rPr lang="en-US" dirty="0" smtClean="0"/>
              <a:t>Y. L. Chen Group</a:t>
            </a:r>
            <a:r>
              <a:rPr lang="en-US" dirty="0" smtClean="0"/>
              <a:t>, Science </a:t>
            </a:r>
            <a:r>
              <a:rPr lang="en-US" dirty="0" smtClean="0"/>
              <a:t>2014</a:t>
            </a:r>
          </a:p>
          <a:p>
            <a:endParaRPr lang="en-US" dirty="0"/>
          </a:p>
        </p:txBody>
      </p:sp>
    </p:spTree>
    <p:extLst>
      <p:ext uri="{BB962C8B-B14F-4D97-AF65-F5344CB8AC3E}">
        <p14:creationId xmlns:p14="http://schemas.microsoft.com/office/powerpoint/2010/main" val="342980603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1961337" y="903247"/>
            <a:ext cx="2433047" cy="720903"/>
          </a:xfrm>
          <a:prstGeom prst="rect">
            <a:avLst/>
          </a:prstGeom>
        </p:spPr>
      </p:pic>
      <p:pic>
        <p:nvPicPr>
          <p:cNvPr id="10" name="图片 9" descr="Dirac_4.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0" y="1017165"/>
            <a:ext cx="1524000" cy="2249424"/>
          </a:xfrm>
          <a:prstGeom prst="rect">
            <a:avLst/>
          </a:prstGeom>
        </p:spPr>
      </p:pic>
      <p:pic>
        <p:nvPicPr>
          <p:cNvPr id="12" name="图片 2067" descr="Chirality_diagram.jpg"/>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5545708" y="4703341"/>
            <a:ext cx="1326643" cy="1591972"/>
          </a:xfrm>
          <a:prstGeom prst="rect">
            <a:avLst/>
          </a:prstGeom>
        </p:spPr>
      </p:pic>
      <p:pic>
        <p:nvPicPr>
          <p:cNvPr id="13" name="图片 12" descr="Weyl.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30325" y="3287415"/>
            <a:ext cx="1560334" cy="2066667"/>
          </a:xfrm>
          <a:prstGeom prst="rect">
            <a:avLst/>
          </a:prstGeom>
        </p:spPr>
      </p:pic>
      <p:sp>
        <p:nvSpPr>
          <p:cNvPr id="15" name="文本框 14"/>
          <p:cNvSpPr txBox="1"/>
          <p:nvPr/>
        </p:nvSpPr>
        <p:spPr>
          <a:xfrm>
            <a:off x="174796" y="4518675"/>
            <a:ext cx="4300313" cy="369332"/>
          </a:xfrm>
          <a:prstGeom prst="rect">
            <a:avLst/>
          </a:prstGeom>
          <a:noFill/>
        </p:spPr>
        <p:txBody>
          <a:bodyPr wrap="none" rtlCol="0">
            <a:spAutoFit/>
          </a:bodyPr>
          <a:lstStyle/>
          <a:p>
            <a:r>
              <a:rPr kumimoji="1" lang="en-US" altLang="zh-CN" dirty="0" smtClean="0"/>
              <a:t>For spin ½ fermion, the chirality operator is:</a:t>
            </a:r>
            <a:endParaRPr kumimoji="1" lang="zh-CN" altLang="en-US" dirty="0"/>
          </a:p>
        </p:txBody>
      </p:sp>
      <p:sp>
        <p:nvSpPr>
          <p:cNvPr id="17" name="TextBox 8"/>
          <p:cNvSpPr txBox="1"/>
          <p:nvPr/>
        </p:nvSpPr>
        <p:spPr>
          <a:xfrm>
            <a:off x="174796" y="1017165"/>
            <a:ext cx="1646933" cy="553998"/>
          </a:xfrm>
          <a:prstGeom prst="rect">
            <a:avLst/>
          </a:prstGeom>
          <a:solidFill>
            <a:srgbClr val="FFFFCC"/>
          </a:solidFill>
          <a:ln>
            <a:solidFill>
              <a:schemeClr val="tx1"/>
            </a:solidFill>
          </a:ln>
        </p:spPr>
        <p:txBody>
          <a:bodyPr wrap="square" rtlCol="0">
            <a:spAutoFit/>
          </a:bodyPr>
          <a:lstStyle/>
          <a:p>
            <a:r>
              <a:rPr kumimoji="1" lang="en-US" altLang="zh-CN" dirty="0"/>
              <a:t>Dirac Equation:</a:t>
            </a:r>
            <a:endParaRPr kumimoji="1" lang="zh-CN" altLang="en-US" dirty="0"/>
          </a:p>
          <a:p>
            <a:endParaRPr lang="en-US" baseline="-25000" dirty="0" smtClean="0"/>
          </a:p>
        </p:txBody>
      </p:sp>
      <p:sp>
        <p:nvSpPr>
          <p:cNvPr id="18" name="TextBox 8"/>
          <p:cNvSpPr txBox="1"/>
          <p:nvPr/>
        </p:nvSpPr>
        <p:spPr>
          <a:xfrm>
            <a:off x="94071" y="3575910"/>
            <a:ext cx="4687093" cy="646331"/>
          </a:xfrm>
          <a:prstGeom prst="rect">
            <a:avLst/>
          </a:prstGeom>
          <a:solidFill>
            <a:srgbClr val="FFFFCC"/>
          </a:solidFill>
          <a:ln>
            <a:solidFill>
              <a:schemeClr val="tx1"/>
            </a:solidFill>
          </a:ln>
        </p:spPr>
        <p:txBody>
          <a:bodyPr wrap="square" rtlCol="0">
            <a:spAutoFit/>
          </a:bodyPr>
          <a:lstStyle/>
          <a:p>
            <a:r>
              <a:rPr kumimoji="1" lang="en-US" altLang="zh-CN" dirty="0" smtClean="0"/>
              <a:t>Describing </a:t>
            </a:r>
            <a:r>
              <a:rPr kumimoji="1" lang="en-US" altLang="zh-CN" dirty="0"/>
              <a:t>left-handed and right-handed </a:t>
            </a:r>
            <a:r>
              <a:rPr kumimoji="1" lang="en-US" altLang="zh-CN" dirty="0" err="1"/>
              <a:t>Weyl</a:t>
            </a:r>
            <a:r>
              <a:rPr kumimoji="1" lang="en-US" altLang="zh-CN" dirty="0"/>
              <a:t> </a:t>
            </a:r>
            <a:r>
              <a:rPr kumimoji="1" lang="en-US" altLang="zh-CN" dirty="0" smtClean="0"/>
              <a:t>fermions with</a:t>
            </a:r>
            <a:r>
              <a:rPr lang="en-US" altLang="zh-CN" dirty="0" smtClean="0"/>
              <a:t> </a:t>
            </a:r>
            <a:r>
              <a:rPr lang="en-US" altLang="zh-CN" dirty="0" smtClean="0"/>
              <a:t>a conserved chirality.</a:t>
            </a:r>
            <a:endParaRPr kumimoji="1" lang="en-US" altLang="zh-CN" dirty="0"/>
          </a:p>
        </p:txBody>
      </p:sp>
      <p:pic>
        <p:nvPicPr>
          <p:cNvPr id="3" name="图片 2" descr="left_particle.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47681" y="1762125"/>
            <a:ext cx="603945" cy="997734"/>
          </a:xfrm>
          <a:prstGeom prst="rect">
            <a:avLst/>
          </a:prstGeom>
        </p:spPr>
      </p:pic>
      <p:cxnSp>
        <p:nvCxnSpPr>
          <p:cNvPr id="6" name="直线箭头连接符 5"/>
          <p:cNvCxnSpPr/>
          <p:nvPr/>
        </p:nvCxnSpPr>
        <p:spPr>
          <a:xfrm>
            <a:off x="5268137" y="2317750"/>
            <a:ext cx="1812460" cy="0"/>
          </a:xfrm>
          <a:prstGeom prst="straightConnector1">
            <a:avLst/>
          </a:prstGeom>
          <a:ln w="38100" cmpd="sng">
            <a:solidFill>
              <a:schemeClr val="tx1"/>
            </a:solidFill>
            <a:tailEnd type="arrow"/>
          </a:ln>
        </p:spPr>
        <p:style>
          <a:lnRef idx="2">
            <a:schemeClr val="accent1"/>
          </a:lnRef>
          <a:fillRef idx="0">
            <a:schemeClr val="accent1"/>
          </a:fillRef>
          <a:effectRef idx="1">
            <a:schemeClr val="accent1"/>
          </a:effectRef>
          <a:fontRef idx="minor">
            <a:schemeClr val="tx1"/>
          </a:fontRef>
        </p:style>
      </p:cxnSp>
      <p:pic>
        <p:nvPicPr>
          <p:cNvPr id="20" name="图片 19"/>
          <p:cNvPicPr>
            <a:picLocks noChangeAspect="1"/>
          </p:cNvPicPr>
          <p:nvPr/>
        </p:nvPicPr>
        <p:blipFill>
          <a:blip r:embed="rId8"/>
          <a:stretch>
            <a:fillRect/>
          </a:stretch>
        </p:blipFill>
        <p:spPr>
          <a:xfrm>
            <a:off x="6872352" y="2648734"/>
            <a:ext cx="416489" cy="462766"/>
          </a:xfrm>
          <a:prstGeom prst="rect">
            <a:avLst/>
          </a:prstGeom>
        </p:spPr>
      </p:pic>
      <p:pic>
        <p:nvPicPr>
          <p:cNvPr id="21" name="图片 20" descr="right_particle.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847681" y="2991242"/>
            <a:ext cx="603945" cy="997733"/>
          </a:xfrm>
          <a:prstGeom prst="rect">
            <a:avLst/>
          </a:prstGeom>
        </p:spPr>
      </p:pic>
      <p:cxnSp>
        <p:nvCxnSpPr>
          <p:cNvPr id="22" name="直线箭头连接符 21"/>
          <p:cNvCxnSpPr/>
          <p:nvPr/>
        </p:nvCxnSpPr>
        <p:spPr>
          <a:xfrm>
            <a:off x="5268137" y="3439815"/>
            <a:ext cx="1812460" cy="0"/>
          </a:xfrm>
          <a:prstGeom prst="straightConnector1">
            <a:avLst/>
          </a:prstGeom>
          <a:ln w="38100" cmpd="sng">
            <a:solidFill>
              <a:schemeClr val="tx1"/>
            </a:solidFill>
            <a:tailEnd type="arrow"/>
          </a:ln>
        </p:spPr>
        <p:style>
          <a:lnRef idx="2">
            <a:schemeClr val="accent1"/>
          </a:lnRef>
          <a:fillRef idx="0">
            <a:schemeClr val="accent1"/>
          </a:fillRef>
          <a:effectRef idx="1">
            <a:schemeClr val="accent1"/>
          </a:effectRef>
          <a:fontRef idx="minor">
            <a:schemeClr val="tx1"/>
          </a:fontRef>
        </p:style>
      </p:cxnSp>
      <p:pic>
        <p:nvPicPr>
          <p:cNvPr id="23" name="图片 22"/>
          <p:cNvPicPr>
            <a:picLocks noChangeAspect="1"/>
          </p:cNvPicPr>
          <p:nvPr/>
        </p:nvPicPr>
        <p:blipFill>
          <a:blip r:embed="rId10"/>
          <a:stretch>
            <a:fillRect/>
          </a:stretch>
        </p:blipFill>
        <p:spPr>
          <a:xfrm>
            <a:off x="2199004" y="5224031"/>
            <a:ext cx="1836931" cy="672048"/>
          </a:xfrm>
          <a:prstGeom prst="rect">
            <a:avLst/>
          </a:prstGeom>
        </p:spPr>
      </p:pic>
      <p:pic>
        <p:nvPicPr>
          <p:cNvPr id="26" name="图片 25"/>
          <p:cNvPicPr>
            <a:picLocks noChangeAspect="1"/>
          </p:cNvPicPr>
          <p:nvPr/>
        </p:nvPicPr>
        <p:blipFill>
          <a:blip r:embed="rId11"/>
          <a:stretch>
            <a:fillRect/>
          </a:stretch>
        </p:blipFill>
        <p:spPr>
          <a:xfrm>
            <a:off x="709838" y="5224032"/>
            <a:ext cx="1301509" cy="718074"/>
          </a:xfrm>
          <a:prstGeom prst="rect">
            <a:avLst/>
          </a:prstGeom>
        </p:spPr>
      </p:pic>
      <p:pic>
        <p:nvPicPr>
          <p:cNvPr id="27" name="图片 26"/>
          <p:cNvPicPr>
            <a:picLocks noChangeAspect="1"/>
          </p:cNvPicPr>
          <p:nvPr/>
        </p:nvPicPr>
        <p:blipFill>
          <a:blip r:embed="rId12"/>
          <a:stretch>
            <a:fillRect/>
          </a:stretch>
        </p:blipFill>
        <p:spPr>
          <a:xfrm>
            <a:off x="2271148" y="2096605"/>
            <a:ext cx="2149359" cy="552129"/>
          </a:xfrm>
          <a:prstGeom prst="rect">
            <a:avLst/>
          </a:prstGeom>
        </p:spPr>
      </p:pic>
      <p:pic>
        <p:nvPicPr>
          <p:cNvPr id="28" name="图片 27"/>
          <p:cNvPicPr>
            <a:picLocks noChangeAspect="1"/>
          </p:cNvPicPr>
          <p:nvPr/>
        </p:nvPicPr>
        <p:blipFill>
          <a:blip r:embed="rId13"/>
          <a:stretch>
            <a:fillRect/>
          </a:stretch>
        </p:blipFill>
        <p:spPr>
          <a:xfrm>
            <a:off x="2310511" y="2710695"/>
            <a:ext cx="2121755" cy="416419"/>
          </a:xfrm>
          <a:prstGeom prst="rect">
            <a:avLst/>
          </a:prstGeom>
        </p:spPr>
      </p:pic>
      <p:pic>
        <p:nvPicPr>
          <p:cNvPr id="31" name="图片 30"/>
          <p:cNvPicPr>
            <a:picLocks noChangeAspect="1"/>
          </p:cNvPicPr>
          <p:nvPr/>
        </p:nvPicPr>
        <p:blipFill>
          <a:blip r:embed="rId14"/>
          <a:stretch>
            <a:fillRect/>
          </a:stretch>
        </p:blipFill>
        <p:spPr>
          <a:xfrm>
            <a:off x="1974596" y="2186706"/>
            <a:ext cx="376485" cy="1075671"/>
          </a:xfrm>
          <a:prstGeom prst="rect">
            <a:avLst/>
          </a:prstGeom>
        </p:spPr>
      </p:pic>
      <p:sp>
        <p:nvSpPr>
          <p:cNvPr id="32" name="下箭头 31"/>
          <p:cNvSpPr/>
          <p:nvPr/>
        </p:nvSpPr>
        <p:spPr>
          <a:xfrm>
            <a:off x="2786855" y="1505246"/>
            <a:ext cx="271226" cy="681460"/>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33" name="TextBox 8"/>
          <p:cNvSpPr txBox="1"/>
          <p:nvPr/>
        </p:nvSpPr>
        <p:spPr>
          <a:xfrm>
            <a:off x="174796" y="2407467"/>
            <a:ext cx="1730143" cy="553998"/>
          </a:xfrm>
          <a:prstGeom prst="rect">
            <a:avLst/>
          </a:prstGeom>
          <a:solidFill>
            <a:srgbClr val="FFFFCC"/>
          </a:solidFill>
          <a:ln>
            <a:solidFill>
              <a:schemeClr val="tx1"/>
            </a:solidFill>
          </a:ln>
        </p:spPr>
        <p:txBody>
          <a:bodyPr wrap="square" rtlCol="0">
            <a:spAutoFit/>
          </a:bodyPr>
          <a:lstStyle/>
          <a:p>
            <a:r>
              <a:rPr kumimoji="1" lang="en-US" altLang="zh-CN" dirty="0" err="1" smtClean="0"/>
              <a:t>Weyl</a:t>
            </a:r>
            <a:r>
              <a:rPr kumimoji="1" lang="en-US" altLang="zh-CN" dirty="0" smtClean="0"/>
              <a:t> Equations:</a:t>
            </a:r>
            <a:endParaRPr kumimoji="1" lang="zh-CN" altLang="en-US" dirty="0"/>
          </a:p>
          <a:p>
            <a:endParaRPr lang="en-US" baseline="-25000" dirty="0" smtClean="0"/>
          </a:p>
        </p:txBody>
      </p:sp>
      <p:sp>
        <p:nvSpPr>
          <p:cNvPr id="34" name="文本框 33"/>
          <p:cNvSpPr txBox="1"/>
          <p:nvPr/>
        </p:nvSpPr>
        <p:spPr>
          <a:xfrm>
            <a:off x="3159681" y="1636290"/>
            <a:ext cx="718353" cy="369332"/>
          </a:xfrm>
          <a:prstGeom prst="rect">
            <a:avLst/>
          </a:prstGeom>
          <a:noFill/>
        </p:spPr>
        <p:txBody>
          <a:bodyPr wrap="none" rtlCol="0">
            <a:spAutoFit/>
          </a:bodyPr>
          <a:lstStyle/>
          <a:p>
            <a:r>
              <a:rPr kumimoji="1" lang="en-US" altLang="zh-CN" dirty="0" smtClean="0"/>
              <a:t>m = 0</a:t>
            </a:r>
            <a:endParaRPr kumimoji="1" lang="zh-CN" altLang="en-US" dirty="0"/>
          </a:p>
        </p:txBody>
      </p:sp>
      <p:sp>
        <p:nvSpPr>
          <p:cNvPr id="29"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err="1"/>
              <a:t>Weyl</a:t>
            </a:r>
            <a:r>
              <a:rPr kumimoji="1" lang="en-US" altLang="zh-CN" sz="4000" dirty="0"/>
              <a:t> Fermion and Chiral Anomaly</a:t>
            </a:r>
            <a:endParaRPr lang="en-US" sz="4000" b="1" dirty="0"/>
          </a:p>
        </p:txBody>
      </p:sp>
    </p:spTree>
    <p:extLst>
      <p:ext uri="{BB962C8B-B14F-4D97-AF65-F5344CB8AC3E}">
        <p14:creationId xmlns:p14="http://schemas.microsoft.com/office/powerpoint/2010/main" val="272163735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4"/>
          <p:cNvSpPr txBox="1"/>
          <p:nvPr/>
        </p:nvSpPr>
        <p:spPr>
          <a:xfrm>
            <a:off x="5476631" y="2296967"/>
            <a:ext cx="1764125" cy="338554"/>
          </a:xfrm>
          <a:prstGeom prst="rect">
            <a:avLst/>
          </a:prstGeom>
          <a:noFill/>
        </p:spPr>
        <p:txBody>
          <a:bodyPr wrap="none" rtlCol="0">
            <a:spAutoFit/>
          </a:bodyPr>
          <a:lstStyle/>
          <a:p>
            <a:r>
              <a:rPr lang="en-US" sz="1600" dirty="0" smtClean="0"/>
              <a:t>Neutral pion decay</a:t>
            </a:r>
            <a:endParaRPr lang="en-US" sz="1600" dirty="0"/>
          </a:p>
        </p:txBody>
      </p:sp>
      <p:sp>
        <p:nvSpPr>
          <p:cNvPr id="24" name="TextBox 8"/>
          <p:cNvSpPr txBox="1"/>
          <p:nvPr/>
        </p:nvSpPr>
        <p:spPr>
          <a:xfrm>
            <a:off x="1862597" y="1140101"/>
            <a:ext cx="5935432" cy="646331"/>
          </a:xfrm>
          <a:prstGeom prst="rect">
            <a:avLst/>
          </a:prstGeom>
          <a:solidFill>
            <a:srgbClr val="FFFFCC"/>
          </a:solidFill>
          <a:ln>
            <a:solidFill>
              <a:schemeClr val="tx1"/>
            </a:solidFill>
          </a:ln>
        </p:spPr>
        <p:txBody>
          <a:bodyPr wrap="square" rtlCol="0">
            <a:spAutoFit/>
          </a:bodyPr>
          <a:lstStyle/>
          <a:p>
            <a:r>
              <a:rPr lang="en-US" altLang="zh-CN" dirty="0" smtClean="0"/>
              <a:t>The chiral symmetry is violated when </a:t>
            </a:r>
            <a:r>
              <a:rPr lang="en-US" altLang="zh-CN" dirty="0" err="1" smtClean="0"/>
              <a:t>Weyl</a:t>
            </a:r>
            <a:r>
              <a:rPr lang="en-US" altLang="zh-CN" dirty="0" smtClean="0"/>
              <a:t> fermions are coupled to the electro-magnetic field.</a:t>
            </a:r>
            <a:endParaRPr lang="en-US" dirty="0" smtClean="0"/>
          </a:p>
        </p:txBody>
      </p:sp>
      <p:pic>
        <p:nvPicPr>
          <p:cNvPr id="26" name="图片 25" descr="pion_+_deca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3885" y="3020393"/>
            <a:ext cx="2406178" cy="655244"/>
          </a:xfrm>
          <a:prstGeom prst="rect">
            <a:avLst/>
          </a:prstGeom>
        </p:spPr>
      </p:pic>
      <p:sp>
        <p:nvSpPr>
          <p:cNvPr id="27" name="文本框 26"/>
          <p:cNvSpPr txBox="1"/>
          <p:nvPr/>
        </p:nvSpPr>
        <p:spPr>
          <a:xfrm>
            <a:off x="4293170" y="4128484"/>
            <a:ext cx="4780678" cy="646331"/>
          </a:xfrm>
          <a:prstGeom prst="rect">
            <a:avLst/>
          </a:prstGeom>
          <a:noFill/>
        </p:spPr>
        <p:txBody>
          <a:bodyPr wrap="square" rtlCol="0">
            <a:spAutoFit/>
          </a:bodyPr>
          <a:lstStyle/>
          <a:p>
            <a:r>
              <a:rPr kumimoji="1" lang="en-US" altLang="zh-CN" dirty="0" smtClean="0"/>
              <a:t>Neutral </a:t>
            </a:r>
            <a:r>
              <a:rPr kumimoji="1" lang="en-US" altLang="zh-CN" dirty="0" err="1" smtClean="0"/>
              <a:t>pions</a:t>
            </a:r>
            <a:r>
              <a:rPr kumimoji="1" lang="en-US" altLang="zh-CN" dirty="0" smtClean="0"/>
              <a:t> break chiral symmetry by decaying into 2 photons (300 million times faster!)</a:t>
            </a:r>
            <a:endParaRPr kumimoji="1" lang="zh-CN" altLang="en-US" dirty="0"/>
          </a:p>
        </p:txBody>
      </p:sp>
      <p:sp>
        <p:nvSpPr>
          <p:cNvPr id="28" name="文本框 27"/>
          <p:cNvSpPr txBox="1"/>
          <p:nvPr/>
        </p:nvSpPr>
        <p:spPr>
          <a:xfrm>
            <a:off x="665128" y="4128484"/>
            <a:ext cx="3701252" cy="646331"/>
          </a:xfrm>
          <a:prstGeom prst="rect">
            <a:avLst/>
          </a:prstGeom>
          <a:noFill/>
        </p:spPr>
        <p:txBody>
          <a:bodyPr wrap="square" rtlCol="0">
            <a:spAutoFit/>
          </a:bodyPr>
          <a:lstStyle/>
          <a:p>
            <a:r>
              <a:rPr kumimoji="1" lang="en-US" altLang="zh-CN" dirty="0" smtClean="0"/>
              <a:t>Long lived charged </a:t>
            </a:r>
            <a:r>
              <a:rPr kumimoji="1" lang="en-US" altLang="zh-CN" dirty="0" err="1" smtClean="0"/>
              <a:t>poins</a:t>
            </a:r>
            <a:r>
              <a:rPr kumimoji="1" lang="en-US" altLang="zh-CN" dirty="0" smtClean="0"/>
              <a:t> decay only into leptons </a:t>
            </a:r>
            <a:endParaRPr kumimoji="1" lang="zh-CN" altLang="en-US" dirty="0"/>
          </a:p>
        </p:txBody>
      </p:sp>
      <p:pic>
        <p:nvPicPr>
          <p:cNvPr id="29" name="图片 28" descr="pion0_decay.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0238" y="3083332"/>
            <a:ext cx="2248436" cy="592305"/>
          </a:xfrm>
          <a:prstGeom prst="rect">
            <a:avLst/>
          </a:prstGeom>
        </p:spPr>
      </p:pic>
      <p:sp>
        <p:nvSpPr>
          <p:cNvPr id="30" name="TextBox 14"/>
          <p:cNvSpPr txBox="1"/>
          <p:nvPr/>
        </p:nvSpPr>
        <p:spPr>
          <a:xfrm>
            <a:off x="1470624" y="2293800"/>
            <a:ext cx="1829647" cy="338554"/>
          </a:xfrm>
          <a:prstGeom prst="rect">
            <a:avLst/>
          </a:prstGeom>
          <a:noFill/>
        </p:spPr>
        <p:txBody>
          <a:bodyPr wrap="none" rtlCol="0">
            <a:spAutoFit/>
          </a:bodyPr>
          <a:lstStyle/>
          <a:p>
            <a:r>
              <a:rPr lang="en-US" sz="1600" dirty="0" smtClean="0"/>
              <a:t>Charged pion decay</a:t>
            </a:r>
            <a:endParaRPr lang="en-US" sz="1600" dirty="0"/>
          </a:p>
        </p:txBody>
      </p:sp>
      <p:sp>
        <p:nvSpPr>
          <p:cNvPr id="33" name="TextBox 8"/>
          <p:cNvSpPr txBox="1"/>
          <p:nvPr/>
        </p:nvSpPr>
        <p:spPr>
          <a:xfrm>
            <a:off x="4780679" y="5660434"/>
            <a:ext cx="3504859" cy="369332"/>
          </a:xfrm>
          <a:prstGeom prst="rect">
            <a:avLst/>
          </a:prstGeom>
          <a:solidFill>
            <a:schemeClr val="accent5">
              <a:lumMod val="20000"/>
              <a:lumOff val="80000"/>
            </a:schemeClr>
          </a:solidFill>
          <a:ln>
            <a:solidFill>
              <a:schemeClr val="tx1"/>
            </a:solidFill>
          </a:ln>
        </p:spPr>
        <p:txBody>
          <a:bodyPr wrap="square" rtlCol="0">
            <a:spAutoFit/>
          </a:bodyPr>
          <a:lstStyle/>
          <a:p>
            <a:r>
              <a:rPr kumimoji="1" lang="en-US" altLang="zh-CN" dirty="0"/>
              <a:t>The axial current is not conserved!</a:t>
            </a:r>
            <a:endParaRPr kumimoji="1" lang="zh-CN" altLang="en-US" dirty="0"/>
          </a:p>
        </p:txBody>
      </p:sp>
      <p:sp>
        <p:nvSpPr>
          <p:cNvPr id="38" name="TextBox 8"/>
          <p:cNvSpPr txBox="1"/>
          <p:nvPr/>
        </p:nvSpPr>
        <p:spPr>
          <a:xfrm>
            <a:off x="2995407" y="5096974"/>
            <a:ext cx="2741946" cy="369332"/>
          </a:xfrm>
          <a:prstGeom prst="rect">
            <a:avLst/>
          </a:prstGeom>
          <a:solidFill>
            <a:srgbClr val="FFFFCC"/>
          </a:solidFill>
          <a:ln>
            <a:solidFill>
              <a:schemeClr val="tx1"/>
            </a:solidFill>
          </a:ln>
        </p:spPr>
        <p:txBody>
          <a:bodyPr wrap="square" rtlCol="0">
            <a:spAutoFit/>
          </a:bodyPr>
          <a:lstStyle/>
          <a:p>
            <a:r>
              <a:rPr kumimoji="1" lang="en-US" altLang="zh-CN" b="1" dirty="0"/>
              <a:t>(Adler, Bell, </a:t>
            </a:r>
            <a:r>
              <a:rPr kumimoji="1" lang="en-US" altLang="zh-CN" b="1" dirty="0" err="1"/>
              <a:t>Jackiw</a:t>
            </a:r>
            <a:r>
              <a:rPr kumimoji="1" lang="en-US" altLang="zh-CN" b="1" dirty="0"/>
              <a:t>, 1969</a:t>
            </a:r>
            <a:r>
              <a:rPr kumimoji="1" lang="en-US" altLang="zh-CN" b="1" dirty="0" smtClean="0"/>
              <a:t>)</a:t>
            </a:r>
            <a:endParaRPr kumimoji="1" lang="en-US" altLang="zh-CN" b="1" dirty="0"/>
          </a:p>
        </p:txBody>
      </p:sp>
      <p:sp>
        <p:nvSpPr>
          <p:cNvPr id="21"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a:t>The Adler Bell </a:t>
            </a:r>
            <a:r>
              <a:rPr kumimoji="1" lang="en-US" altLang="zh-CN" sz="4000" dirty="0" err="1"/>
              <a:t>Jackiw</a:t>
            </a:r>
            <a:r>
              <a:rPr kumimoji="1" lang="en-US" altLang="zh-CN" sz="4000" dirty="0"/>
              <a:t> (or chiral) anomaly</a:t>
            </a:r>
            <a:endParaRPr lang="en-US" sz="4000" b="1" dirty="0"/>
          </a:p>
        </p:txBody>
      </p:sp>
      <p:pic>
        <p:nvPicPr>
          <p:cNvPr id="3" name="图片 2"/>
          <p:cNvPicPr>
            <a:picLocks noChangeAspect="1"/>
          </p:cNvPicPr>
          <p:nvPr/>
        </p:nvPicPr>
        <p:blipFill>
          <a:blip r:embed="rId5"/>
          <a:stretch>
            <a:fillRect/>
          </a:stretch>
        </p:blipFill>
        <p:spPr>
          <a:xfrm>
            <a:off x="767762" y="5468271"/>
            <a:ext cx="3409652" cy="909241"/>
          </a:xfrm>
          <a:prstGeom prst="rect">
            <a:avLst/>
          </a:prstGeom>
        </p:spPr>
      </p:pic>
    </p:spTree>
    <p:extLst>
      <p:ext uri="{BB962C8B-B14F-4D97-AF65-F5344CB8AC3E}">
        <p14:creationId xmlns:p14="http://schemas.microsoft.com/office/powerpoint/2010/main" val="196195325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002582" y="691545"/>
            <a:ext cx="4923536" cy="3009598"/>
          </a:xfrm>
          <a:prstGeom prst="rect">
            <a:avLst/>
          </a:prstGeom>
        </p:spPr>
      </p:pic>
      <p:sp>
        <p:nvSpPr>
          <p:cNvPr id="10" name="Rectangle 22"/>
          <p:cNvSpPr/>
          <p:nvPr/>
        </p:nvSpPr>
        <p:spPr>
          <a:xfrm>
            <a:off x="803710" y="3857000"/>
            <a:ext cx="3714296" cy="923330"/>
          </a:xfrm>
          <a:prstGeom prst="rect">
            <a:avLst/>
          </a:prstGeom>
        </p:spPr>
        <p:txBody>
          <a:bodyPr wrap="square">
            <a:spAutoFit/>
          </a:bodyPr>
          <a:lstStyle/>
          <a:p>
            <a:pPr marL="0" lvl="1"/>
            <a:r>
              <a:rPr lang="en-US" b="1" dirty="0" smtClean="0"/>
              <a:t>Nielsen and </a:t>
            </a:r>
            <a:r>
              <a:rPr lang="en-US" b="1" dirty="0" err="1" smtClean="0"/>
              <a:t>Ninomiya</a:t>
            </a:r>
            <a:r>
              <a:rPr lang="en-US" dirty="0" smtClean="0"/>
              <a:t> (</a:t>
            </a:r>
            <a:r>
              <a:rPr lang="en-US" i="1" dirty="0" smtClean="0"/>
              <a:t>Phys</a:t>
            </a:r>
            <a:r>
              <a:rPr lang="en-US" i="1" dirty="0"/>
              <a:t>. Lett.</a:t>
            </a:r>
            <a:r>
              <a:rPr lang="en-US" dirty="0"/>
              <a:t> </a:t>
            </a:r>
            <a:r>
              <a:rPr lang="en-US" dirty="0" smtClean="0"/>
              <a:t>1983) proposed the chiral anomaly should appear in crystals.</a:t>
            </a:r>
            <a:endParaRPr lang="en-US" dirty="0"/>
          </a:p>
        </p:txBody>
      </p:sp>
      <p:pic>
        <p:nvPicPr>
          <p:cNvPr id="12" name="图片 11"/>
          <p:cNvPicPr>
            <a:picLocks noChangeAspect="1"/>
          </p:cNvPicPr>
          <p:nvPr/>
        </p:nvPicPr>
        <p:blipFill>
          <a:blip r:embed="rId4"/>
          <a:stretch>
            <a:fillRect/>
          </a:stretch>
        </p:blipFill>
        <p:spPr>
          <a:xfrm>
            <a:off x="421332" y="1104312"/>
            <a:ext cx="3581250" cy="2596831"/>
          </a:xfrm>
          <a:prstGeom prst="rect">
            <a:avLst/>
          </a:prstGeom>
        </p:spPr>
      </p:pic>
      <p:sp>
        <p:nvSpPr>
          <p:cNvPr id="13" name="文本框 12"/>
          <p:cNvSpPr txBox="1"/>
          <p:nvPr/>
        </p:nvSpPr>
        <p:spPr>
          <a:xfrm>
            <a:off x="5623819" y="3752747"/>
            <a:ext cx="2178075" cy="369332"/>
          </a:xfrm>
          <a:prstGeom prst="rect">
            <a:avLst/>
          </a:prstGeom>
          <a:noFill/>
        </p:spPr>
        <p:txBody>
          <a:bodyPr wrap="none" rtlCol="0">
            <a:spAutoFit/>
          </a:bodyPr>
          <a:lstStyle/>
          <a:p>
            <a:r>
              <a:rPr kumimoji="1" lang="en-US" altLang="zh-CN" dirty="0" err="1" smtClean="0"/>
              <a:t>Burkov</a:t>
            </a:r>
            <a:r>
              <a:rPr kumimoji="1" lang="en-US" altLang="zh-CN" dirty="0" smtClean="0"/>
              <a:t>, Science 2015</a:t>
            </a:r>
            <a:endParaRPr kumimoji="1" lang="zh-CN" altLang="en-US" dirty="0"/>
          </a:p>
        </p:txBody>
      </p:sp>
      <p:pic>
        <p:nvPicPr>
          <p:cNvPr id="5" name="图片 4"/>
          <p:cNvPicPr>
            <a:picLocks noChangeAspect="1"/>
          </p:cNvPicPr>
          <p:nvPr/>
        </p:nvPicPr>
        <p:blipFill>
          <a:blip r:embed="rId5"/>
          <a:stretch>
            <a:fillRect/>
          </a:stretch>
        </p:blipFill>
        <p:spPr>
          <a:xfrm>
            <a:off x="5209076" y="5888607"/>
            <a:ext cx="2756377" cy="1092618"/>
          </a:xfrm>
          <a:prstGeom prst="rect">
            <a:avLst/>
          </a:prstGeom>
        </p:spPr>
      </p:pic>
      <p:pic>
        <p:nvPicPr>
          <p:cNvPr id="7" name="图片 6"/>
          <p:cNvPicPr>
            <a:picLocks noChangeAspect="1"/>
          </p:cNvPicPr>
          <p:nvPr/>
        </p:nvPicPr>
        <p:blipFill>
          <a:blip r:embed="rId6"/>
          <a:stretch>
            <a:fillRect/>
          </a:stretch>
        </p:blipFill>
        <p:spPr>
          <a:xfrm>
            <a:off x="4357324" y="4231033"/>
            <a:ext cx="2142311" cy="753340"/>
          </a:xfrm>
          <a:prstGeom prst="rect">
            <a:avLst/>
          </a:prstGeom>
        </p:spPr>
      </p:pic>
      <p:pic>
        <p:nvPicPr>
          <p:cNvPr id="8" name="图片 7"/>
          <p:cNvPicPr>
            <a:picLocks noChangeAspect="1"/>
          </p:cNvPicPr>
          <p:nvPr/>
        </p:nvPicPr>
        <p:blipFill>
          <a:blip r:embed="rId7"/>
          <a:stretch>
            <a:fillRect/>
          </a:stretch>
        </p:blipFill>
        <p:spPr>
          <a:xfrm>
            <a:off x="4518006" y="4984373"/>
            <a:ext cx="1040956" cy="858789"/>
          </a:xfrm>
          <a:prstGeom prst="rect">
            <a:avLst/>
          </a:prstGeom>
        </p:spPr>
      </p:pic>
      <p:pic>
        <p:nvPicPr>
          <p:cNvPr id="9" name="图片 8"/>
          <p:cNvPicPr>
            <a:picLocks noChangeAspect="1"/>
          </p:cNvPicPr>
          <p:nvPr/>
        </p:nvPicPr>
        <p:blipFill>
          <a:blip r:embed="rId8"/>
          <a:stretch>
            <a:fillRect/>
          </a:stretch>
        </p:blipFill>
        <p:spPr>
          <a:xfrm>
            <a:off x="7416157" y="4300505"/>
            <a:ext cx="1467812" cy="655273"/>
          </a:xfrm>
          <a:prstGeom prst="rect">
            <a:avLst/>
          </a:prstGeom>
        </p:spPr>
      </p:pic>
      <p:sp>
        <p:nvSpPr>
          <p:cNvPr id="14" name="下箭头 13"/>
          <p:cNvSpPr/>
          <p:nvPr/>
        </p:nvSpPr>
        <p:spPr>
          <a:xfrm>
            <a:off x="4865625" y="4780330"/>
            <a:ext cx="138952" cy="349119"/>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15" name="下箭头 14"/>
          <p:cNvSpPr/>
          <p:nvPr/>
        </p:nvSpPr>
        <p:spPr>
          <a:xfrm>
            <a:off x="6242052" y="5741747"/>
            <a:ext cx="138952" cy="349119"/>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17" name="文本框 16"/>
          <p:cNvSpPr txBox="1"/>
          <p:nvPr/>
        </p:nvSpPr>
        <p:spPr>
          <a:xfrm>
            <a:off x="6059490" y="4945994"/>
            <a:ext cx="440145" cy="707886"/>
          </a:xfrm>
          <a:prstGeom prst="rect">
            <a:avLst/>
          </a:prstGeom>
          <a:noFill/>
        </p:spPr>
        <p:txBody>
          <a:bodyPr wrap="none" rtlCol="0">
            <a:spAutoFit/>
          </a:bodyPr>
          <a:lstStyle/>
          <a:p>
            <a:r>
              <a:rPr kumimoji="1" lang="en-US" altLang="zh-CN" sz="4000" dirty="0" smtClean="0"/>
              <a:t>+</a:t>
            </a:r>
            <a:endParaRPr kumimoji="1" lang="zh-CN" altLang="en-US" sz="4000" dirty="0"/>
          </a:p>
        </p:txBody>
      </p:sp>
      <p:sp>
        <p:nvSpPr>
          <p:cNvPr id="18" name="下箭头 17"/>
          <p:cNvSpPr/>
          <p:nvPr/>
        </p:nvSpPr>
        <p:spPr>
          <a:xfrm>
            <a:off x="7946004" y="4752454"/>
            <a:ext cx="138952" cy="349119"/>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19" name="TextBox 8"/>
          <p:cNvSpPr txBox="1"/>
          <p:nvPr/>
        </p:nvSpPr>
        <p:spPr>
          <a:xfrm>
            <a:off x="421332" y="5448552"/>
            <a:ext cx="3768134" cy="923330"/>
          </a:xfrm>
          <a:prstGeom prst="rect">
            <a:avLst/>
          </a:prstGeom>
          <a:solidFill>
            <a:schemeClr val="accent5">
              <a:lumMod val="20000"/>
              <a:lumOff val="80000"/>
            </a:schemeClr>
          </a:solidFill>
          <a:ln>
            <a:solidFill>
              <a:schemeClr val="tx1"/>
            </a:solidFill>
          </a:ln>
        </p:spPr>
        <p:txBody>
          <a:bodyPr wrap="square" rtlCol="0">
            <a:spAutoFit/>
          </a:bodyPr>
          <a:lstStyle/>
          <a:p>
            <a:r>
              <a:rPr kumimoji="1" lang="en-US" altLang="zh-CN" dirty="0" smtClean="0"/>
              <a:t>A charge pumping effect between different branches of chiral </a:t>
            </a:r>
            <a:r>
              <a:rPr kumimoji="1" lang="en-US" altLang="zh-CN" dirty="0" err="1" smtClean="0"/>
              <a:t>Weyl</a:t>
            </a:r>
            <a:r>
              <a:rPr kumimoji="1" lang="en-US" altLang="zh-CN" dirty="0" smtClean="0"/>
              <a:t> nodes when </a:t>
            </a:r>
            <a:r>
              <a:rPr kumimoji="1" lang="en-US" altLang="zh-CN" b="1" dirty="0" smtClean="0"/>
              <a:t>E</a:t>
            </a:r>
            <a:r>
              <a:rPr kumimoji="1" lang="en-US" altLang="zh-CN" dirty="0" smtClean="0"/>
              <a:t> </a:t>
            </a:r>
            <a:r>
              <a:rPr kumimoji="1" lang="en-US" altLang="zh-CN" dirty="0" smtClean="0"/>
              <a:t>and </a:t>
            </a:r>
            <a:r>
              <a:rPr kumimoji="1" lang="en-US" altLang="zh-CN" b="1" dirty="0" smtClean="0"/>
              <a:t>B</a:t>
            </a:r>
            <a:r>
              <a:rPr kumimoji="1" lang="en-US" altLang="zh-CN" dirty="0" smtClean="0"/>
              <a:t> are </a:t>
            </a:r>
            <a:r>
              <a:rPr kumimoji="1" lang="en-US" altLang="zh-CN" dirty="0" smtClean="0"/>
              <a:t>parallel</a:t>
            </a:r>
            <a:r>
              <a:rPr kumimoji="1" lang="en-US" altLang="zh-CN" dirty="0" smtClean="0"/>
              <a:t>.</a:t>
            </a:r>
            <a:endParaRPr kumimoji="1" lang="zh-CN" altLang="en-US" dirty="0"/>
          </a:p>
        </p:txBody>
      </p:sp>
      <p:sp>
        <p:nvSpPr>
          <p:cNvPr id="20" name="矩形 19"/>
          <p:cNvSpPr/>
          <p:nvPr/>
        </p:nvSpPr>
        <p:spPr>
          <a:xfrm>
            <a:off x="4904990" y="4058973"/>
            <a:ext cx="4021128" cy="369332"/>
          </a:xfrm>
          <a:prstGeom prst="rect">
            <a:avLst/>
          </a:prstGeom>
        </p:spPr>
        <p:txBody>
          <a:bodyPr wrap="none">
            <a:spAutoFit/>
          </a:bodyPr>
          <a:lstStyle/>
          <a:p>
            <a:r>
              <a:rPr lang="en-US" altLang="zh-CN" dirty="0"/>
              <a:t>Last Landau Level is chiral in </a:t>
            </a:r>
            <a:r>
              <a:rPr lang="en-US" altLang="zh-CN" dirty="0" err="1"/>
              <a:t>Weyl</a:t>
            </a:r>
            <a:r>
              <a:rPr lang="en-US" altLang="zh-CN" dirty="0"/>
              <a:t> </a:t>
            </a:r>
            <a:r>
              <a:rPr lang="en-US" altLang="zh-CN" dirty="0" smtClean="0"/>
              <a:t>states.</a:t>
            </a:r>
            <a:endParaRPr lang="en-US" altLang="zh-CN" dirty="0"/>
          </a:p>
        </p:txBody>
      </p:sp>
      <p:sp>
        <p:nvSpPr>
          <p:cNvPr id="21" name="TextBox 3"/>
          <p:cNvSpPr txBox="1"/>
          <p:nvPr/>
        </p:nvSpPr>
        <p:spPr>
          <a:xfrm>
            <a:off x="12838" y="0"/>
            <a:ext cx="9144000" cy="707886"/>
          </a:xfrm>
          <a:prstGeom prst="rect">
            <a:avLst/>
          </a:prstGeom>
          <a:solidFill>
            <a:schemeClr val="bg2"/>
          </a:solidFill>
        </p:spPr>
        <p:txBody>
          <a:bodyPr wrap="square" rtlCol="0">
            <a:spAutoFit/>
          </a:bodyPr>
          <a:lstStyle/>
          <a:p>
            <a:pPr algn="ctr"/>
            <a:r>
              <a:rPr kumimoji="1" lang="en-US" altLang="zh-CN" sz="4000" dirty="0" smtClean="0"/>
              <a:t>Chiral Anomaly in a Crystal</a:t>
            </a:r>
            <a:endParaRPr lang="en-US" sz="4000" b="1" dirty="0"/>
          </a:p>
        </p:txBody>
      </p:sp>
      <p:pic>
        <p:nvPicPr>
          <p:cNvPr id="4" name="图片 3"/>
          <p:cNvPicPr>
            <a:picLocks noChangeAspect="1"/>
          </p:cNvPicPr>
          <p:nvPr/>
        </p:nvPicPr>
        <p:blipFill>
          <a:blip r:embed="rId9"/>
          <a:stretch>
            <a:fillRect/>
          </a:stretch>
        </p:blipFill>
        <p:spPr>
          <a:xfrm>
            <a:off x="6768565" y="5047720"/>
            <a:ext cx="2050598" cy="437768"/>
          </a:xfrm>
          <a:prstGeom prst="rect">
            <a:avLst/>
          </a:prstGeom>
        </p:spPr>
      </p:pic>
      <p:pic>
        <p:nvPicPr>
          <p:cNvPr id="11" name="图片 10"/>
          <p:cNvPicPr>
            <a:picLocks noChangeAspect="1"/>
          </p:cNvPicPr>
          <p:nvPr/>
        </p:nvPicPr>
        <p:blipFill>
          <a:blip r:embed="rId10"/>
          <a:stretch>
            <a:fillRect/>
          </a:stretch>
        </p:blipFill>
        <p:spPr>
          <a:xfrm>
            <a:off x="7079583" y="5459319"/>
            <a:ext cx="1846535" cy="450898"/>
          </a:xfrm>
          <a:prstGeom prst="rect">
            <a:avLst/>
          </a:prstGeom>
        </p:spPr>
      </p:pic>
    </p:spTree>
    <p:extLst>
      <p:ext uri="{BB962C8B-B14F-4D97-AF65-F5344CB8AC3E}">
        <p14:creationId xmlns:p14="http://schemas.microsoft.com/office/powerpoint/2010/main" val="166967587"/>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FIRSTJUNXIONG@C1MLR0PTF4JT3PP7" val="5872"/>
</p:tagLst>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37299</TotalTime>
  <Words>3069</Words>
  <Application>Microsoft Macintosh PowerPoint</Application>
  <PresentationFormat>全屏显示(4:3)</PresentationFormat>
  <Paragraphs>194</Paragraphs>
  <Slides>25</Slides>
  <Notes>14</Notes>
  <HiddenSlides>0</HiddenSlides>
  <MMClips>0</MMClips>
  <ScaleCrop>false</ScaleCrop>
  <HeadingPairs>
    <vt:vector size="6" baseType="variant">
      <vt:variant>
        <vt:lpstr>主题</vt:lpstr>
      </vt:variant>
      <vt:variant>
        <vt:i4>1</vt:i4>
      </vt:variant>
      <vt:variant>
        <vt:lpstr>嵌入的 OLE 服务器</vt:lpstr>
      </vt:variant>
      <vt:variant>
        <vt:i4>1</vt:i4>
      </vt:variant>
      <vt:variant>
        <vt:lpstr>幻灯片标题</vt:lpstr>
      </vt:variant>
      <vt:variant>
        <vt:i4>25</vt:i4>
      </vt:variant>
    </vt:vector>
  </HeadingPairs>
  <TitlesOfParts>
    <vt:vector size="27" baseType="lpstr">
      <vt:lpstr>Office 主题</vt:lpstr>
      <vt:lpstr>公式</vt:lpstr>
      <vt:lpstr>Evidence for the Chiral Anomaly in the Dirac Semimetal Na3Bi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Jun Xiong</dc:creator>
  <cp:lastModifiedBy>Jun Xiong</cp:lastModifiedBy>
  <cp:revision>410</cp:revision>
  <dcterms:created xsi:type="dcterms:W3CDTF">2016-01-15T18:22:57Z</dcterms:created>
  <dcterms:modified xsi:type="dcterms:W3CDTF">2016-03-15T01:22:08Z</dcterms:modified>
</cp:coreProperties>
</file>

<file path=docProps/thumbnail.jpeg>
</file>